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sldIdLst>
    <p:sldId id="256" r:id="rId2"/>
    <p:sldId id="257" r:id="rId3"/>
    <p:sldId id="259" r:id="rId4"/>
    <p:sldId id="260" r:id="rId5"/>
    <p:sldId id="525" r:id="rId6"/>
    <p:sldId id="283" r:id="rId7"/>
    <p:sldId id="288" r:id="rId8"/>
    <p:sldId id="287" r:id="rId9"/>
    <p:sldId id="764" r:id="rId10"/>
    <p:sldId id="765" r:id="rId11"/>
    <p:sldId id="766" r:id="rId12"/>
    <p:sldId id="767" r:id="rId13"/>
    <p:sldId id="272" r:id="rId14"/>
    <p:sldId id="271" r:id="rId15"/>
    <p:sldId id="274" r:id="rId16"/>
    <p:sldId id="772" r:id="rId17"/>
    <p:sldId id="277" r:id="rId18"/>
    <p:sldId id="776" r:id="rId19"/>
    <p:sldId id="763" r:id="rId20"/>
    <p:sldId id="778" r:id="rId21"/>
    <p:sldId id="777" r:id="rId22"/>
    <p:sldId id="780" r:id="rId23"/>
    <p:sldId id="779" r:id="rId24"/>
    <p:sldId id="773" r:id="rId25"/>
    <p:sldId id="774" r:id="rId26"/>
    <p:sldId id="775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Duong Nguyen" initials="ADN" lastIdx="1" clrIdx="0">
    <p:extLst>
      <p:ext uri="{19B8F6BF-5375-455C-9EA6-DF929625EA0E}">
        <p15:presenceInfo xmlns:p15="http://schemas.microsoft.com/office/powerpoint/2012/main" userId="76b30ba8e9f3ee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3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923"/>
            <a:ext cx="10972800" cy="4876800"/>
          </a:xfrm>
        </p:spPr>
        <p:txBody>
          <a:bodyPr/>
          <a:lstStyle>
            <a:lvl1pPr marL="182880" indent="-18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 sz="2200" i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algn="just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algn="just"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algn="just">
              <a:spcBef>
                <a:spcPts val="600"/>
              </a:spcBef>
              <a:spcAft>
                <a:spcPts val="60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9A66D5-73C9-4247-A943-AA81ED96532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C72265E-39EF-4BB3-8C59-1FCA4DB7C6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182880" indent="-182880" algn="just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457200" indent="-182880" algn="just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•"/>
        <a:defRPr sz="2200" i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731520" indent="-182880" algn="just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005840" indent="-182880" algn="just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1188720" indent="-137160" algn="just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902461" cy="2387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KINH TẾ VIỆT NAM 6 THÁNG ĐẦU NĂM 2022</a:t>
            </a:r>
            <a:b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Cải</a:t>
            </a:r>
            <a:r>
              <a:rPr lang="en-US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phát</a:t>
            </a:r>
            <a:r>
              <a:rPr lang="en-US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triển</a:t>
            </a:r>
            <a:r>
              <a:rPr lang="en-US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bền</a:t>
            </a:r>
            <a:r>
              <a:rPr lang="en-US" sz="4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vững</a:t>
            </a:r>
            <a:endParaRPr lang="en-US" sz="4000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48565"/>
            <a:ext cx="9144000" cy="374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002060"/>
                </a:solidFill>
                <a:cs typeface="Times New Roman" panose="02020603050405020304" pitchFamily="18" charset="0"/>
              </a:rPr>
              <a:t> Nội, 15/7/2022</a:t>
            </a:r>
          </a:p>
        </p:txBody>
      </p:sp>
      <p:pic>
        <p:nvPicPr>
          <p:cNvPr id="1030" name="Picture 12">
            <a:extLst>
              <a:ext uri="{FF2B5EF4-FFF2-40B4-BE49-F238E27FC236}">
                <a16:creationId xmlns:a16="http://schemas.microsoft.com/office/drawing/2014/main" id="{232E2CD8-5FF4-E34D-952D-019D3469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9" y="535270"/>
            <a:ext cx="173355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3">
            <a:extLst>
              <a:ext uri="{FF2B5EF4-FFF2-40B4-BE49-F238E27FC236}">
                <a16:creationId xmlns:a16="http://schemas.microsoft.com/office/drawing/2014/main" id="{D805EC26-21A4-6162-31DD-7CB1089C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74" y="616997"/>
            <a:ext cx="1687512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E78F841D-A5C0-4032-525D-6B94A1DF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56" y="417512"/>
            <a:ext cx="827087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7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05CC-4682-5562-9FDC-474C0767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Ảnh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hưởng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lao</a:t>
            </a:r>
            <a:r>
              <a:rPr lang="en-US" dirty="0">
                <a:solidFill>
                  <a:schemeClr val="tx1"/>
                </a:solidFill>
              </a:rPr>
              <a:t> động, </a:t>
            </a:r>
            <a:r>
              <a:rPr lang="en-US" dirty="0" err="1">
                <a:solidFill>
                  <a:schemeClr val="tx1"/>
                </a:solidFill>
              </a:rPr>
              <a:t>việc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đặc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biệt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lớn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2021, </a:t>
            </a:r>
            <a:r>
              <a:rPr lang="en-US" dirty="0" err="1">
                <a:solidFill>
                  <a:schemeClr val="tx1"/>
                </a:solidFill>
              </a:rPr>
              <a:t>nhưng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hồi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đầu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0EC0-ACBE-0725-52CB-A8A4FEA9D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9128"/>
            <a:ext cx="10972800" cy="165987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III/2021: 28,2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15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endParaRPr lang="en-US" dirty="0"/>
          </a:p>
          <a:p>
            <a:pPr lvl="1"/>
            <a:r>
              <a:rPr lang="vi-VN" dirty="0"/>
              <a:t>Lao động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việc</a:t>
            </a:r>
            <a:r>
              <a:rPr lang="vi-VN" dirty="0"/>
              <a:t> trong khu </a:t>
            </a:r>
            <a:r>
              <a:rPr lang="vi-VN" dirty="0" err="1"/>
              <a:t>vực</a:t>
            </a:r>
            <a:r>
              <a:rPr lang="vi-VN" dirty="0"/>
              <a:t> công nghiệp </a:t>
            </a:r>
            <a:r>
              <a:rPr lang="vi-VN" dirty="0" err="1"/>
              <a:t>và</a:t>
            </a:r>
            <a:r>
              <a:rPr lang="vi-VN" dirty="0"/>
              <a:t> xây </a:t>
            </a:r>
            <a:r>
              <a:rPr lang="vi-VN" dirty="0" err="1"/>
              <a:t>dựng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khu </a:t>
            </a:r>
            <a:r>
              <a:rPr lang="vi-VN" dirty="0" err="1"/>
              <a:t>vực</a:t>
            </a:r>
            <a:r>
              <a:rPr lang="vi-VN" dirty="0"/>
              <a:t> </a:t>
            </a:r>
            <a:r>
              <a:rPr lang="vi-VN" dirty="0" err="1"/>
              <a:t>dịch</a:t>
            </a:r>
            <a:r>
              <a:rPr lang="vi-VN" dirty="0"/>
              <a:t> </a:t>
            </a:r>
            <a:r>
              <a:rPr lang="vi-VN" dirty="0" err="1"/>
              <a:t>vụ</a:t>
            </a:r>
            <a:r>
              <a:rPr lang="vi-VN" dirty="0"/>
              <a:t> </a:t>
            </a:r>
            <a:r>
              <a:rPr lang="vi-VN" dirty="0" err="1"/>
              <a:t>đều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độ</a:t>
            </a:r>
            <a:r>
              <a:rPr lang="vi-VN" dirty="0"/>
              <a:t> </a:t>
            </a:r>
            <a:r>
              <a:rPr lang="vi-VN" dirty="0" err="1"/>
              <a:t>chịu</a:t>
            </a:r>
            <a:r>
              <a:rPr lang="vi-VN" dirty="0"/>
              <a:t> </a:t>
            </a:r>
            <a:r>
              <a:rPr lang="vi-VN" dirty="0" err="1"/>
              <a:t>tác</a:t>
            </a:r>
            <a:r>
              <a:rPr lang="vi-VN" dirty="0"/>
              <a:t> động tiêu </a:t>
            </a:r>
            <a:r>
              <a:rPr lang="vi-VN" dirty="0" err="1"/>
              <a:t>cực</a:t>
            </a:r>
            <a:r>
              <a:rPr lang="vi-VN" dirty="0"/>
              <a:t> cao hơn </a:t>
            </a:r>
            <a:r>
              <a:rPr lang="vi-VN" dirty="0" err="1"/>
              <a:t>nhiều</a:t>
            </a:r>
            <a:r>
              <a:rPr lang="vi-VN" dirty="0"/>
              <a:t>, </a:t>
            </a:r>
            <a:r>
              <a:rPr lang="vi-VN" dirty="0" err="1"/>
              <a:t>lần</a:t>
            </a:r>
            <a:r>
              <a:rPr lang="vi-VN" dirty="0"/>
              <a:t> </a:t>
            </a:r>
            <a:r>
              <a:rPr lang="vi-VN" dirty="0" err="1"/>
              <a:t>lượt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53,9% </a:t>
            </a:r>
            <a:r>
              <a:rPr lang="vi-VN" dirty="0" err="1"/>
              <a:t>và</a:t>
            </a:r>
            <a:r>
              <a:rPr lang="vi-VN" dirty="0"/>
              <a:t> 62,7%</a:t>
            </a:r>
            <a:r>
              <a:rPr lang="en-US" dirty="0"/>
              <a:t>.</a:t>
            </a:r>
          </a:p>
          <a:p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I/2022: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16,9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69B3B-0801-77BA-D6CF-476148E6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2" y="3428998"/>
            <a:ext cx="5783494" cy="27527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7B822F-B734-617E-2C1C-44E8D339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05" y="3428998"/>
            <a:ext cx="5596890" cy="2752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ED619-1D6C-1804-C9FE-C15071A52A7B}"/>
              </a:ext>
            </a:extLst>
          </p:cNvPr>
          <p:cNvSpPr txBox="1"/>
          <p:nvPr/>
        </p:nvSpPr>
        <p:spPr>
          <a:xfrm>
            <a:off x="5479208" y="6324600"/>
            <a:ext cx="343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TCTK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2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D2C6-D25D-B6BA-0EBF-902051DC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3856-0C08-405C-E869-142AEA3A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2" y="1611923"/>
            <a:ext cx="4348264" cy="4876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Lạm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6 </a:t>
            </a:r>
            <a:r>
              <a:rPr lang="en-US" dirty="0" err="1"/>
              <a:t>tháng</a:t>
            </a:r>
            <a:r>
              <a:rPr lang="en-US" dirty="0"/>
              <a:t> ở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năm</a:t>
            </a:r>
            <a:endParaRPr lang="en-US" dirty="0"/>
          </a:p>
          <a:p>
            <a:pPr lvl="1"/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hành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 (</a:t>
            </a:r>
            <a:r>
              <a:rPr lang="en-US" dirty="0" err="1"/>
              <a:t>lạm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bản </a:t>
            </a:r>
            <a:r>
              <a:rPr lang="en-US" dirty="0" err="1"/>
              <a:t>thấp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Song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(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VN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động).</a:t>
            </a:r>
          </a:p>
          <a:p>
            <a:pPr lvl="2"/>
            <a:r>
              <a:rPr lang="en-US" dirty="0"/>
              <a:t>TCTK: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khẩu </a:t>
            </a:r>
            <a:r>
              <a:rPr lang="en-US" dirty="0" err="1"/>
              <a:t>xăng</a:t>
            </a:r>
            <a:r>
              <a:rPr lang="en-US" dirty="0"/>
              <a:t> </a:t>
            </a:r>
            <a:r>
              <a:rPr lang="en-US" dirty="0" err="1"/>
              <a:t>dầu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II/2022 </a:t>
            </a:r>
            <a:r>
              <a:rPr lang="en-US" dirty="0" err="1"/>
              <a:t>tăng</a:t>
            </a:r>
            <a:r>
              <a:rPr lang="en-US" dirty="0"/>
              <a:t> 27,2%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I/2022, </a:t>
            </a:r>
            <a:r>
              <a:rPr lang="en-US" dirty="0" err="1"/>
              <a:t>và</a:t>
            </a:r>
            <a:r>
              <a:rPr lang="en-US" dirty="0"/>
              <a:t> 59,2%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II/2021;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57947-5323-E918-BF99-E2E803A2074D}"/>
              </a:ext>
            </a:extLst>
          </p:cNvPr>
          <p:cNvSpPr txBox="1"/>
          <p:nvPr/>
        </p:nvSpPr>
        <p:spPr>
          <a:xfrm>
            <a:off x="5595940" y="5613234"/>
            <a:ext cx="343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TCTK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CF641-96F6-9A3A-76F5-F110401A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20" y="1826104"/>
            <a:ext cx="7251192" cy="3787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505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0F89-ED89-014C-41AE-CDBF879E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5605"/>
            <a:ext cx="10972800" cy="158831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Điều</a:t>
            </a:r>
            <a:r>
              <a:rPr lang="en-US" dirty="0"/>
              <a:t> hành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,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chẽ</a:t>
            </a:r>
            <a:r>
              <a:rPr lang="en-US" dirty="0"/>
              <a:t>,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cho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trì</a:t>
            </a:r>
            <a:r>
              <a:rPr lang="en-US" dirty="0"/>
              <a:t> </a:t>
            </a:r>
            <a:r>
              <a:rPr lang="en-US" dirty="0" err="1"/>
              <a:t>ổn</a:t>
            </a:r>
            <a:r>
              <a:rPr lang="en-US" dirty="0"/>
              <a:t> định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(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lạm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bản </a:t>
            </a:r>
            <a:r>
              <a:rPr lang="en-US" dirty="0" err="1"/>
              <a:t>ổn</a:t>
            </a:r>
            <a:r>
              <a:rPr lang="en-US" dirty="0"/>
              <a:t> định ở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2%).</a:t>
            </a:r>
          </a:p>
          <a:p>
            <a:pPr lvl="1"/>
            <a:r>
              <a:rPr lang="en-US" dirty="0"/>
              <a:t>Nghị định 31/2022/NĐ-CP </a:t>
            </a:r>
            <a:r>
              <a:rPr lang="en-US" dirty="0" err="1"/>
              <a:t>mới</a:t>
            </a:r>
            <a:r>
              <a:rPr lang="en-US" dirty="0"/>
              <a:t> ban hành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5/2022.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F2F76-94A9-4481-1781-2958F0984DCC}"/>
              </a:ext>
            </a:extLst>
          </p:cNvPr>
          <p:cNvSpPr txBox="1"/>
          <p:nvPr/>
        </p:nvSpPr>
        <p:spPr>
          <a:xfrm>
            <a:off x="4005265" y="6324599"/>
            <a:ext cx="343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NHNN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939D2-CAB2-5512-2566-D5A5B6F58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86" y="2839135"/>
            <a:ext cx="8864500" cy="34934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41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0" dirty="0" err="1">
                <a:solidFill>
                  <a:schemeClr val="tx1"/>
                </a:solidFill>
                <a:cs typeface="Times New Roman" pitchFamily="18" charset="0"/>
              </a:rPr>
              <a:t>Diễn</a:t>
            </a:r>
            <a:r>
              <a:rPr lang="en-US" sz="3200" b="1" spc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200" b="1" spc="0" dirty="0" err="1">
                <a:solidFill>
                  <a:schemeClr val="tx1"/>
                </a:solidFill>
                <a:cs typeface="Times New Roman" pitchFamily="18" charset="0"/>
              </a:rPr>
              <a:t>biến</a:t>
            </a:r>
            <a:r>
              <a:rPr lang="en-US" sz="3200" b="1" spc="0" dirty="0">
                <a:solidFill>
                  <a:schemeClr val="tx1"/>
                </a:solidFill>
                <a:cs typeface="Times New Roman" pitchFamily="18" charset="0"/>
              </a:rPr>
              <a:t> tỷ </a:t>
            </a:r>
            <a:r>
              <a:rPr lang="en-US" sz="3200" b="1" spc="0" dirty="0" err="1">
                <a:solidFill>
                  <a:schemeClr val="tx1"/>
                </a:solidFill>
                <a:cs typeface="Times New Roman" pitchFamily="18" charset="0"/>
              </a:rPr>
              <a:t>giá</a:t>
            </a:r>
            <a:r>
              <a:rPr lang="en-US" sz="3200" b="1" spc="0" dirty="0">
                <a:solidFill>
                  <a:schemeClr val="tx1"/>
                </a:solidFill>
                <a:cs typeface="Times New Roman" pitchFamily="18" charset="0"/>
              </a:rPr>
              <a:t> VNĐ/USD, 6T/2022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050F7-B9F5-4E59-9B09-6346B353F13E}"/>
              </a:ext>
            </a:extLst>
          </p:cNvPr>
          <p:cNvSpPr txBox="1"/>
          <p:nvPr/>
        </p:nvSpPr>
        <p:spPr>
          <a:xfrm>
            <a:off x="4378300" y="5091449"/>
            <a:ext cx="6096000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Nguồn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của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CIEM.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F1D6-1646-6D5A-9263-CDA82F5D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923"/>
            <a:ext cx="3633216" cy="3993349"/>
          </a:xfrm>
        </p:spPr>
        <p:txBody>
          <a:bodyPr>
            <a:normAutofit/>
          </a:bodyPr>
          <a:lstStyle/>
          <a:p>
            <a:r>
              <a:rPr lang="en-US" dirty="0"/>
              <a:t>Tỷ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hành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,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6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động </a:t>
            </a:r>
            <a:r>
              <a:rPr lang="en-US" dirty="0" err="1"/>
              <a:t>lớn</a:t>
            </a:r>
            <a:endParaRPr lang="en-US" dirty="0"/>
          </a:p>
          <a:p>
            <a:pPr lvl="1"/>
            <a:r>
              <a:rPr lang="en-US" dirty="0" err="1"/>
              <a:t>Chênh</a:t>
            </a:r>
            <a:r>
              <a:rPr lang="en-US" dirty="0"/>
              <a:t> </a:t>
            </a:r>
            <a:r>
              <a:rPr lang="en-US" dirty="0" err="1"/>
              <a:t>lệch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 </a:t>
            </a:r>
            <a:r>
              <a:rPr lang="en-US" dirty="0" err="1"/>
              <a:t>và</a:t>
            </a:r>
            <a:r>
              <a:rPr lang="en-US" dirty="0"/>
              <a:t> NHTM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6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B117F-6131-CF55-7F99-D31EDF351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86" y="1719882"/>
            <a:ext cx="7732704" cy="3203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01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6T/2022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67B6D-1A87-4CA9-956E-477B24FE86EA}"/>
              </a:ext>
            </a:extLst>
          </p:cNvPr>
          <p:cNvSpPr txBox="1"/>
          <p:nvPr/>
        </p:nvSpPr>
        <p:spPr>
          <a:xfrm>
            <a:off x="4302135" y="5798467"/>
            <a:ext cx="6096000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Nguồn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Cục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ĐTNN,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KHĐT.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6A62C-DB04-2E86-3E95-3EB543C9B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31" y="1611923"/>
            <a:ext cx="3710119" cy="4876800"/>
          </a:xfrm>
        </p:spPr>
        <p:txBody>
          <a:bodyPr>
            <a:normAutofit/>
          </a:bodyPr>
          <a:lstStyle/>
          <a:p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đối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FDI</a:t>
            </a:r>
          </a:p>
          <a:p>
            <a:pPr lvl="1"/>
            <a:r>
              <a:rPr lang="en-US" dirty="0" err="1"/>
              <a:t>Vốn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6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2019 (9,1 tỷ USD)</a:t>
            </a:r>
          </a:p>
          <a:p>
            <a:pPr lvl="1"/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BĐS </a:t>
            </a:r>
            <a:r>
              <a:rPr lang="en-US" dirty="0" err="1"/>
              <a:t>chiếm</a:t>
            </a:r>
            <a:r>
              <a:rPr lang="en-US" dirty="0"/>
              <a:t> tỷ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FDI 6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ý?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35784-5986-56DD-B63B-3348802D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76" y="1805354"/>
            <a:ext cx="7893078" cy="3993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162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pc="0" dirty="0" err="1">
                <a:solidFill>
                  <a:schemeClr val="tx1"/>
                </a:solidFill>
                <a:cs typeface="Times New Roman" pitchFamily="18" charset="0"/>
              </a:rPr>
              <a:t>Diễn</a:t>
            </a:r>
            <a:r>
              <a:rPr lang="en-US" sz="2800" b="1" spc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spc="0" dirty="0" err="1">
                <a:solidFill>
                  <a:schemeClr val="tx1"/>
                </a:solidFill>
                <a:cs typeface="Times New Roman" pitchFamily="18" charset="0"/>
              </a:rPr>
              <a:t>biến</a:t>
            </a:r>
            <a:r>
              <a:rPr lang="en-US" sz="2800" b="1" spc="0" dirty="0">
                <a:solidFill>
                  <a:schemeClr val="tx1"/>
                </a:solidFill>
                <a:cs typeface="Times New Roman" pitchFamily="18" charset="0"/>
              </a:rPr>
              <a:t> xuất </a:t>
            </a:r>
            <a:r>
              <a:rPr lang="en-US" sz="2800" b="1" spc="0" dirty="0" err="1">
                <a:solidFill>
                  <a:schemeClr val="tx1"/>
                </a:solidFill>
                <a:cs typeface="Times New Roman" pitchFamily="18" charset="0"/>
              </a:rPr>
              <a:t>nhập</a:t>
            </a:r>
            <a:r>
              <a:rPr lang="en-US" sz="2800" b="1" spc="0" dirty="0">
                <a:solidFill>
                  <a:schemeClr val="tx1"/>
                </a:solidFill>
                <a:cs typeface="Times New Roman" pitchFamily="18" charset="0"/>
              </a:rPr>
              <a:t> khẩu, 6T/2022</a:t>
            </a:r>
            <a:endParaRPr lang="en-US" sz="4000" b="1" spc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560D0-3883-4CC9-BAD7-431BD491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1425"/>
            <a:ext cx="3496056" cy="4757298"/>
          </a:xfrm>
        </p:spPr>
        <p:txBody>
          <a:bodyPr/>
          <a:lstStyle/>
          <a:p>
            <a:r>
              <a:rPr lang="en-US" dirty="0"/>
              <a:t>Xuất </a:t>
            </a:r>
            <a:r>
              <a:rPr lang="en-US" dirty="0" err="1"/>
              <a:t>nhập</a:t>
            </a:r>
            <a:r>
              <a:rPr lang="en-US" dirty="0"/>
              <a:t> khẩu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trì</a:t>
            </a:r>
            <a:r>
              <a:rPr lang="en-US" dirty="0"/>
              <a:t> </a:t>
            </a:r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, ở </a:t>
            </a:r>
            <a:r>
              <a:rPr lang="en-US" dirty="0" err="1"/>
              <a:t>mức</a:t>
            </a:r>
            <a:r>
              <a:rPr lang="en-US" dirty="0"/>
              <a:t> 2 con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XK: 17,3%; NK:15,5%</a:t>
            </a:r>
          </a:p>
          <a:p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mại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thặng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40DCA-057C-49D8-B24F-DF74504D4E38}"/>
              </a:ext>
            </a:extLst>
          </p:cNvPr>
          <p:cNvSpPr txBox="1"/>
          <p:nvPr/>
        </p:nvSpPr>
        <p:spPr>
          <a:xfrm>
            <a:off x="4966130" y="5007160"/>
            <a:ext cx="6096000" cy="36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Nguồn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: TCHQ.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C6065-482F-F2B8-8665-CDB489082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64" y="1731425"/>
            <a:ext cx="7793446" cy="3193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279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C3E5-F220-C914-5321-07EBEC85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324AFF-9E3B-B412-FB1B-01743B4DB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79" y="1927596"/>
            <a:ext cx="10174188" cy="4273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A5912-861B-8B80-C30D-00219D6E2699}"/>
              </a:ext>
            </a:extLst>
          </p:cNvPr>
          <p:cNvSpPr txBox="1"/>
          <p:nvPr/>
        </p:nvSpPr>
        <p:spPr>
          <a:xfrm>
            <a:off x="1195754" y="1200834"/>
            <a:ext cx="10310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khẩu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đối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FTA, 5T/2022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17AB7-B41E-30E9-AE79-C42A06146D02}"/>
              </a:ext>
            </a:extLst>
          </p:cNvPr>
          <p:cNvSpPr txBox="1"/>
          <p:nvPr/>
        </p:nvSpPr>
        <p:spPr>
          <a:xfrm>
            <a:off x="1735015" y="6260872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6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TCHQ.</a:t>
            </a:r>
          </a:p>
        </p:txBody>
      </p:sp>
    </p:spTree>
    <p:extLst>
      <p:ext uri="{BB962C8B-B14F-4D97-AF65-F5344CB8AC3E}">
        <p14:creationId xmlns:p14="http://schemas.microsoft.com/office/powerpoint/2010/main" val="65736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spc="0" dirty="0">
                <a:cs typeface="Times New Roman" pitchFamily="18" charset="0"/>
              </a:rPr>
              <a:t>3. </a:t>
            </a:r>
            <a:r>
              <a:rPr lang="en-AU" sz="3200" spc="0" dirty="0" err="1">
                <a:cs typeface="Times New Roman" pitchFamily="18" charset="0"/>
              </a:rPr>
              <a:t>Cập</a:t>
            </a:r>
            <a:r>
              <a:rPr lang="en-AU" sz="3200" spc="0" dirty="0">
                <a:cs typeface="Times New Roman" pitchFamily="18" charset="0"/>
              </a:rPr>
              <a:t> </a:t>
            </a:r>
            <a:r>
              <a:rPr lang="en-AU" sz="3200" spc="0" dirty="0" err="1">
                <a:cs typeface="Times New Roman" pitchFamily="18" charset="0"/>
              </a:rPr>
              <a:t>nhật</a:t>
            </a:r>
            <a:r>
              <a:rPr lang="en-AU" sz="3200" spc="0" dirty="0">
                <a:cs typeface="Times New Roman" pitchFamily="18" charset="0"/>
              </a:rPr>
              <a:t> </a:t>
            </a:r>
            <a:r>
              <a:rPr lang="en-AU" sz="3200" spc="0" dirty="0" err="1">
                <a:cs typeface="Times New Roman" pitchFamily="18" charset="0"/>
              </a:rPr>
              <a:t>triển</a:t>
            </a:r>
            <a:r>
              <a:rPr lang="en-AU" sz="3200" spc="0" dirty="0">
                <a:cs typeface="Times New Roman" pitchFamily="18" charset="0"/>
              </a:rPr>
              <a:t> </a:t>
            </a:r>
            <a:r>
              <a:rPr lang="en-AU" sz="3200" spc="0" dirty="0" err="1">
                <a:cs typeface="Times New Roman" pitchFamily="18" charset="0"/>
              </a:rPr>
              <a:t>vọng</a:t>
            </a:r>
            <a:r>
              <a:rPr lang="en-AU" sz="3200" spc="0" dirty="0">
                <a:cs typeface="Times New Roman" pitchFamily="18" charset="0"/>
              </a:rPr>
              <a:t> </a:t>
            </a:r>
            <a:r>
              <a:rPr lang="en-AU" sz="3200" spc="0" dirty="0" err="1">
                <a:cs typeface="Times New Roman" pitchFamily="18" charset="0"/>
              </a:rPr>
              <a:t>kinh</a:t>
            </a:r>
            <a:r>
              <a:rPr lang="en-AU" sz="3200" spc="0" dirty="0">
                <a:cs typeface="Times New Roman" pitchFamily="18" charset="0"/>
              </a:rPr>
              <a:t> </a:t>
            </a:r>
            <a:r>
              <a:rPr lang="en-AU" sz="3200" spc="0" dirty="0" err="1">
                <a:cs typeface="Times New Roman" pitchFamily="18" charset="0"/>
              </a:rPr>
              <a:t>tế</a:t>
            </a:r>
            <a:r>
              <a:rPr lang="en-AU" sz="3200" spc="0" dirty="0">
                <a:cs typeface="Times New Roman" pitchFamily="18" charset="0"/>
              </a:rPr>
              <a:t> 2022 </a:t>
            </a:r>
            <a:br>
              <a:rPr lang="en-US" sz="3200" spc="0" dirty="0">
                <a:cs typeface="Times New Roman" pitchFamily="18" charset="0"/>
              </a:rPr>
            </a:br>
            <a:endParaRPr lang="en-US" sz="3200" spc="0" dirty="0"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79F14-A0D5-8C02-01A4-91220B0F0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729556"/>
            <a:ext cx="11391900" cy="3384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61B40-07F2-A543-B329-0A958B818D67}"/>
              </a:ext>
            </a:extLst>
          </p:cNvPr>
          <p:cNvSpPr txBox="1"/>
          <p:nvPr/>
        </p:nvSpPr>
        <p:spPr>
          <a:xfrm>
            <a:off x="1917700" y="5245785"/>
            <a:ext cx="8147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317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DCF1-BD90-487E-0B3F-8A59AE7F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bật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99F8-BA92-8997-A434-7ECDFD519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7638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/>
              <a:t>Thúc</a:t>
            </a:r>
            <a:r>
              <a:rPr lang="en-US" sz="2800" b="1" dirty="0"/>
              <a:t> </a:t>
            </a:r>
            <a:r>
              <a:rPr lang="en-US" sz="2800" b="1" dirty="0" err="1"/>
              <a:t>đẩy</a:t>
            </a:r>
            <a:r>
              <a:rPr lang="en-US" sz="2800" b="1" dirty="0"/>
              <a:t> </a:t>
            </a:r>
            <a:r>
              <a:rPr lang="en-US" sz="2800" b="1" dirty="0" err="1"/>
              <a:t>tăng</a:t>
            </a:r>
            <a:r>
              <a:rPr lang="en-US" sz="2800" b="1" dirty="0"/>
              <a:t> NSLĐ</a:t>
            </a:r>
          </a:p>
          <a:p>
            <a:pPr lvl="1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, </a:t>
            </a:r>
            <a:r>
              <a:rPr lang="en-US" sz="2400" dirty="0" err="1"/>
              <a:t>thậm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“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”;</a:t>
            </a:r>
          </a:p>
          <a:p>
            <a:pPr lvl="2"/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dịch</a:t>
            </a:r>
            <a:r>
              <a:rPr lang="en-US" sz="2200" dirty="0"/>
              <a:t> </a:t>
            </a:r>
            <a:r>
              <a:rPr lang="en-US" sz="2200" dirty="0" err="1"/>
              <a:t>bệnh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COVID-19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hưởng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cực</a:t>
            </a:r>
            <a:r>
              <a:rPr lang="en-US" sz="2200" dirty="0"/>
              <a:t>, </a:t>
            </a:r>
            <a:r>
              <a:rPr lang="en-US" sz="2200" dirty="0" err="1"/>
              <a:t>lâu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(NHTG 2021: SARS, MERS, Ebola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Zica</a:t>
            </a:r>
            <a:r>
              <a:rPr lang="en-US" sz="2200" dirty="0"/>
              <a:t>: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giảm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suất</a:t>
            </a:r>
            <a:r>
              <a:rPr lang="en-US" sz="2200" dirty="0"/>
              <a:t> 4% </a:t>
            </a:r>
            <a:r>
              <a:rPr lang="en-US" sz="2200" dirty="0" err="1"/>
              <a:t>sau</a:t>
            </a:r>
            <a:r>
              <a:rPr lang="en-US" sz="2200" dirty="0"/>
              <a:t> 3 </a:t>
            </a:r>
            <a:r>
              <a:rPr lang="en-US" sz="2200" dirty="0" err="1"/>
              <a:t>năm</a:t>
            </a:r>
            <a:r>
              <a:rPr lang="en-US" sz="2200" dirty="0"/>
              <a:t>);</a:t>
            </a:r>
          </a:p>
          <a:p>
            <a:pPr lvl="1"/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tế-xã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động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NSLĐ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đột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;</a:t>
            </a:r>
          </a:p>
          <a:p>
            <a:pPr lvl="1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mới</a:t>
            </a:r>
            <a:r>
              <a:rPr lang="en-US" sz="2400" dirty="0"/>
              <a:t>: </a:t>
            </a:r>
          </a:p>
          <a:p>
            <a:pPr lvl="2"/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kết </a:t>
            </a:r>
            <a:r>
              <a:rPr lang="en-US" sz="2400" dirty="0" err="1"/>
              <a:t>vùng</a:t>
            </a:r>
            <a:r>
              <a:rPr lang="en-US" sz="2400" dirty="0"/>
              <a:t>; </a:t>
            </a:r>
          </a:p>
          <a:p>
            <a:pPr lvl="2"/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; </a:t>
            </a:r>
          </a:p>
          <a:p>
            <a:pPr lvl="2"/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quyền</a:t>
            </a:r>
            <a:r>
              <a:rPr lang="en-US" sz="2400" dirty="0"/>
              <a:t> cho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644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8BBF-ED0E-6215-947B-126C884F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702"/>
            <a:ext cx="10972800" cy="7984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Tốc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TFP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, song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A9DA-7BCE-7282-F433-6D2D2068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825AF-A6F8-70BE-71D2-6AFEB82C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04" y="1489586"/>
            <a:ext cx="10392032" cy="4909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B464F-63D6-5890-5AFF-22F220DC9879}"/>
              </a:ext>
            </a:extLst>
          </p:cNvPr>
          <p:cNvSpPr txBox="1"/>
          <p:nvPr/>
        </p:nvSpPr>
        <p:spPr>
          <a:xfrm>
            <a:off x="2358915" y="6399451"/>
            <a:ext cx="411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APO (2021)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706E7-37EC-F365-21D9-C8C5BBA82ACF}"/>
              </a:ext>
            </a:extLst>
          </p:cNvPr>
          <p:cNvSpPr/>
          <p:nvPr/>
        </p:nvSpPr>
        <p:spPr>
          <a:xfrm>
            <a:off x="3851030" y="1383325"/>
            <a:ext cx="269947" cy="5051298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1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Times New Roman" panose="02020603050405020304" pitchFamily="18" charset="0"/>
              </a:rPr>
              <a:t>Nội</a:t>
            </a:r>
            <a:r>
              <a:rPr lang="en-US" b="1" dirty="0"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399"/>
            <a:ext cx="10972800" cy="48123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Bối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cảnh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quốc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tế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và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nước</a:t>
            </a:r>
            <a:r>
              <a:rPr lang="en-US" sz="2800" dirty="0"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Tình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hình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kinh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tế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vĩ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mô</a:t>
            </a:r>
            <a:r>
              <a:rPr lang="en-US" sz="2800" dirty="0"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cs typeface="Times New Roman" panose="02020603050405020304" pitchFamily="18" charset="0"/>
              </a:rPr>
              <a:t>tháng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đầu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năm</a:t>
            </a:r>
            <a:r>
              <a:rPr lang="en-US" sz="2800" dirty="0"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Cập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nhật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triển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vọng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kinh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tế</a:t>
            </a:r>
            <a:r>
              <a:rPr lang="en-US" sz="2800" dirty="0">
                <a:cs typeface="Times New Roman" panose="02020603050405020304" pitchFamily="18" charset="0"/>
              </a:rPr>
              <a:t> 2022;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số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vấn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đề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nổi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bật</a:t>
            </a:r>
            <a:r>
              <a:rPr lang="en-US" sz="2800" dirty="0"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 err="1">
                <a:cs typeface="Times New Roman" panose="02020603050405020304" pitchFamily="18" charset="0"/>
              </a:rPr>
              <a:t>Một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số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kiến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nghị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sách</a:t>
            </a:r>
            <a:r>
              <a:rPr lang="en-US" sz="2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47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6485-A2A1-3F01-8F2A-939A766E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7DBB-09F1-4BAB-7FFA-C3313C751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định </a:t>
            </a:r>
            <a:r>
              <a:rPr lang="en-US" sz="2800" dirty="0" err="1"/>
              <a:t>hướng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Th</a:t>
            </a:r>
            <a:r>
              <a:rPr lang="vi-VN" sz="2400" dirty="0" err="1"/>
              <a:t>úc</a:t>
            </a:r>
            <a:r>
              <a:rPr lang="vi-VN" sz="2400" dirty="0"/>
              <a:t> </a:t>
            </a:r>
            <a:r>
              <a:rPr lang="vi-VN" sz="2400" dirty="0" err="1"/>
              <a:t>đẩy</a:t>
            </a:r>
            <a:r>
              <a:rPr lang="vi-VN" sz="2400" dirty="0"/>
              <a:t> </a:t>
            </a:r>
            <a:r>
              <a:rPr lang="vi-VN" sz="2400" dirty="0" err="1"/>
              <a:t>chuyển</a:t>
            </a:r>
            <a:r>
              <a:rPr lang="vi-VN" sz="2400" dirty="0"/>
              <a:t> </a:t>
            </a:r>
            <a:r>
              <a:rPr lang="vi-VN" sz="2400" dirty="0" err="1"/>
              <a:t>đổi</a:t>
            </a:r>
            <a:r>
              <a:rPr lang="vi-VN" sz="2400" dirty="0"/>
              <a:t> theo </a:t>
            </a:r>
            <a:r>
              <a:rPr lang="vi-VN" sz="2400" dirty="0" err="1"/>
              <a:t>hướng</a:t>
            </a:r>
            <a:r>
              <a:rPr lang="vi-VN" sz="2400" dirty="0"/>
              <a:t> khai </a:t>
            </a:r>
            <a:r>
              <a:rPr lang="vi-VN" sz="2400" dirty="0" err="1"/>
              <a:t>thác</a:t>
            </a:r>
            <a:r>
              <a:rPr lang="vi-VN" sz="2400" dirty="0"/>
              <a:t> cơ </a:t>
            </a:r>
            <a:r>
              <a:rPr lang="vi-VN" sz="2400" dirty="0" err="1"/>
              <a:t>hội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công </a:t>
            </a:r>
            <a:r>
              <a:rPr lang="vi-VN" sz="2400" dirty="0" err="1"/>
              <a:t>nghệ</a:t>
            </a:r>
            <a:r>
              <a:rPr lang="vi-VN" sz="2400" dirty="0"/>
              <a:t> </a:t>
            </a:r>
            <a:r>
              <a:rPr lang="vi-VN" sz="2400" dirty="0" err="1"/>
              <a:t>mới</a:t>
            </a:r>
            <a:r>
              <a:rPr lang="vi-VN" sz="2400" dirty="0"/>
              <a:t>; </a:t>
            </a:r>
            <a:endParaRPr lang="en-US" sz="2400" dirty="0"/>
          </a:p>
          <a:p>
            <a:pPr lvl="1"/>
            <a:r>
              <a:rPr lang="en-US" sz="2400" dirty="0"/>
              <a:t>Đ</a:t>
            </a:r>
            <a:r>
              <a:rPr lang="vi-VN" sz="2400" dirty="0" err="1"/>
              <a:t>ảm</a:t>
            </a:r>
            <a:r>
              <a:rPr lang="vi-VN" sz="2400" dirty="0"/>
              <a:t> </a:t>
            </a:r>
            <a:r>
              <a:rPr lang="vi-VN" sz="2400" dirty="0" err="1"/>
              <a:t>bảo</a:t>
            </a:r>
            <a:r>
              <a:rPr lang="vi-VN" sz="2400" dirty="0"/>
              <a:t> </a:t>
            </a:r>
            <a:r>
              <a:rPr lang="vi-VN" sz="2400" dirty="0" err="1"/>
              <a:t>ổn</a:t>
            </a:r>
            <a:r>
              <a:rPr lang="vi-VN" sz="2400" dirty="0"/>
              <a:t> định </a:t>
            </a:r>
            <a:r>
              <a:rPr lang="vi-VN" sz="2400" dirty="0" err="1"/>
              <a:t>chính</a:t>
            </a:r>
            <a:r>
              <a:rPr lang="vi-VN" sz="2400" dirty="0"/>
              <a:t> </a:t>
            </a:r>
            <a:r>
              <a:rPr lang="vi-VN" sz="2400" dirty="0" err="1"/>
              <a:t>sách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độ</a:t>
            </a:r>
            <a:r>
              <a:rPr lang="vi-VN" sz="2400" dirty="0"/>
              <a:t> mở kinh </a:t>
            </a:r>
            <a:r>
              <a:rPr lang="vi-VN" sz="2400" dirty="0" err="1"/>
              <a:t>tế</a:t>
            </a:r>
            <a:r>
              <a:rPr lang="vi-VN" sz="2400" dirty="0"/>
              <a:t>,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nhà</a:t>
            </a:r>
            <a:r>
              <a:rPr lang="vi-VN" sz="2400" dirty="0"/>
              <a:t> </a:t>
            </a:r>
            <a:r>
              <a:rPr lang="vi-VN" sz="2400" dirty="0" err="1"/>
              <a:t>đầu</a:t>
            </a:r>
            <a:r>
              <a:rPr lang="vi-VN" sz="2400" dirty="0"/>
              <a:t> tư </a:t>
            </a:r>
            <a:r>
              <a:rPr lang="vi-VN" sz="2400" dirty="0" err="1"/>
              <a:t>nước</a:t>
            </a:r>
            <a:r>
              <a:rPr lang="vi-VN" sz="2400" dirty="0"/>
              <a:t> </a:t>
            </a:r>
            <a:r>
              <a:rPr lang="vi-VN" sz="2400" dirty="0" err="1"/>
              <a:t>ngoài</a:t>
            </a:r>
            <a:r>
              <a:rPr lang="vi-VN" sz="2400" dirty="0"/>
              <a:t> yên tâm </a:t>
            </a:r>
            <a:r>
              <a:rPr lang="vi-VN" sz="2400" dirty="0" err="1"/>
              <a:t>đầu</a:t>
            </a:r>
            <a:r>
              <a:rPr lang="vi-VN" sz="2400" dirty="0"/>
              <a:t> tư </a:t>
            </a:r>
            <a:r>
              <a:rPr lang="vi-VN" sz="2400" dirty="0" err="1"/>
              <a:t>và</a:t>
            </a:r>
            <a:r>
              <a:rPr lang="vi-VN" sz="2400" dirty="0"/>
              <a:t> kết </a:t>
            </a:r>
            <a:r>
              <a:rPr lang="vi-VN" sz="2400" dirty="0" err="1"/>
              <a:t>nối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doanh nghiệp </a:t>
            </a:r>
            <a:r>
              <a:rPr lang="vi-VN" sz="2400" dirty="0" err="1"/>
              <a:t>Việt</a:t>
            </a:r>
            <a:r>
              <a:rPr lang="vi-VN" sz="2400" dirty="0"/>
              <a:t> Nam; </a:t>
            </a:r>
            <a:endParaRPr lang="en-US" sz="2400" dirty="0"/>
          </a:p>
          <a:p>
            <a:pPr lvl="1"/>
            <a:r>
              <a:rPr lang="en-US" sz="2400" dirty="0"/>
              <a:t>Đ</a:t>
            </a:r>
            <a:r>
              <a:rPr lang="vi-VN" sz="2400" dirty="0" err="1"/>
              <a:t>ầu</a:t>
            </a:r>
            <a:r>
              <a:rPr lang="vi-VN" sz="2400" dirty="0"/>
              <a:t> tư </a:t>
            </a:r>
            <a:r>
              <a:rPr lang="vi-VN" sz="2400" dirty="0" err="1"/>
              <a:t>vào</a:t>
            </a:r>
            <a:r>
              <a:rPr lang="vi-VN" sz="2400" dirty="0"/>
              <a:t> cơ </a:t>
            </a:r>
            <a:r>
              <a:rPr lang="vi-VN" sz="2400" dirty="0" err="1"/>
              <a:t>sở</a:t>
            </a:r>
            <a:r>
              <a:rPr lang="vi-VN" sz="2400" dirty="0"/>
              <a:t> </a:t>
            </a:r>
            <a:r>
              <a:rPr lang="vi-VN" sz="2400" dirty="0" err="1"/>
              <a:t>hạ</a:t>
            </a:r>
            <a:r>
              <a:rPr lang="vi-VN" sz="2400" dirty="0"/>
              <a:t> </a:t>
            </a:r>
            <a:r>
              <a:rPr lang="vi-VN" sz="2400" dirty="0" err="1"/>
              <a:t>tầng</a:t>
            </a:r>
            <a:r>
              <a:rPr lang="vi-VN" sz="2400" dirty="0"/>
              <a:t> </a:t>
            </a:r>
            <a:r>
              <a:rPr lang="vi-VN" sz="2400" dirty="0" err="1"/>
              <a:t>trọng</a:t>
            </a:r>
            <a:r>
              <a:rPr lang="vi-VN" sz="2400" dirty="0"/>
              <a:t> </a:t>
            </a:r>
            <a:r>
              <a:rPr lang="vi-VN" sz="2400" dirty="0" err="1"/>
              <a:t>yếu</a:t>
            </a:r>
            <a:r>
              <a:rPr lang="vi-VN" sz="2400" dirty="0"/>
              <a:t> cho </a:t>
            </a:r>
            <a:r>
              <a:rPr lang="vi-VN" sz="2400" dirty="0" err="1"/>
              <a:t>chuyển</a:t>
            </a:r>
            <a:r>
              <a:rPr lang="vi-VN" sz="2400" dirty="0"/>
              <a:t> </a:t>
            </a:r>
            <a:r>
              <a:rPr lang="vi-VN" sz="2400" dirty="0" err="1"/>
              <a:t>đổi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phục</a:t>
            </a:r>
            <a:r>
              <a:rPr lang="vi-VN" sz="2400" dirty="0"/>
              <a:t> </a:t>
            </a:r>
            <a:r>
              <a:rPr lang="vi-VN" sz="2400" dirty="0" err="1"/>
              <a:t>hồi</a:t>
            </a:r>
            <a:r>
              <a:rPr lang="vi-VN" sz="2400" dirty="0"/>
              <a:t> xanh (</a:t>
            </a:r>
            <a:r>
              <a:rPr lang="vi-VN" sz="2400" dirty="0" err="1"/>
              <a:t>và</a:t>
            </a:r>
            <a:r>
              <a:rPr lang="vi-VN" sz="2400" dirty="0"/>
              <a:t> tương </a:t>
            </a:r>
            <a:r>
              <a:rPr lang="vi-VN" sz="2400" dirty="0" err="1"/>
              <a:t>tác</a:t>
            </a:r>
            <a:r>
              <a:rPr lang="vi-VN" sz="2400" dirty="0"/>
              <a:t> </a:t>
            </a:r>
            <a:r>
              <a:rPr lang="vi-VN" sz="2400" dirty="0" err="1"/>
              <a:t>giữa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lĩnh</a:t>
            </a:r>
            <a:r>
              <a:rPr lang="vi-VN" sz="2400" dirty="0"/>
              <a:t>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này</a:t>
            </a:r>
            <a:r>
              <a:rPr lang="vi-VN" sz="2400" dirty="0"/>
              <a:t>); </a:t>
            </a:r>
            <a:endParaRPr lang="en-US" sz="2400" dirty="0"/>
          </a:p>
          <a:p>
            <a:pPr lvl="1"/>
            <a:r>
              <a:rPr lang="en-US" sz="2400" dirty="0"/>
              <a:t>C</a:t>
            </a:r>
            <a:r>
              <a:rPr lang="vi-VN" sz="2400" dirty="0" err="1"/>
              <a:t>ải</a:t>
            </a:r>
            <a:r>
              <a:rPr lang="vi-VN" sz="2400" dirty="0"/>
              <a:t> </a:t>
            </a:r>
            <a:r>
              <a:rPr lang="vi-VN" sz="2400" dirty="0" err="1"/>
              <a:t>thiện</a:t>
            </a:r>
            <a:r>
              <a:rPr lang="vi-VN" sz="2400" dirty="0"/>
              <a:t> </a:t>
            </a:r>
            <a:r>
              <a:rPr lang="vi-VN" sz="2400" dirty="0" err="1"/>
              <a:t>nguồn</a:t>
            </a:r>
            <a:r>
              <a:rPr lang="vi-VN" sz="2400" dirty="0"/>
              <a:t> </a:t>
            </a:r>
            <a:r>
              <a:rPr lang="vi-VN" sz="2400" dirty="0" err="1"/>
              <a:t>vốn</a:t>
            </a:r>
            <a:r>
              <a:rPr lang="vi-VN" sz="2400" dirty="0"/>
              <a:t> nhân </a:t>
            </a:r>
            <a:r>
              <a:rPr lang="vi-VN" sz="2400" dirty="0" err="1"/>
              <a:t>lực</a:t>
            </a:r>
            <a:r>
              <a:rPr lang="vi-VN" sz="2400" dirty="0"/>
              <a:t>;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endParaRPr lang="en-US" sz="2400" dirty="0"/>
          </a:p>
          <a:p>
            <a:pPr lvl="1"/>
            <a:r>
              <a:rPr lang="en-US" sz="2400" dirty="0"/>
              <a:t>T</a:t>
            </a:r>
            <a:r>
              <a:rPr lang="vi-VN" sz="2400" dirty="0" err="1"/>
              <a:t>ạo</a:t>
            </a:r>
            <a:r>
              <a:rPr lang="vi-VN" sz="2400" dirty="0"/>
              <a:t> môi </a:t>
            </a:r>
            <a:r>
              <a:rPr lang="vi-VN" sz="2400" dirty="0" err="1"/>
              <a:t>trường</a:t>
            </a:r>
            <a:r>
              <a:rPr lang="vi-VN" sz="2400" dirty="0"/>
              <a:t> </a:t>
            </a:r>
            <a:r>
              <a:rPr lang="vi-VN" sz="2400" dirty="0" err="1"/>
              <a:t>hỗ</a:t>
            </a:r>
            <a:r>
              <a:rPr lang="vi-VN" sz="2400" dirty="0"/>
              <a:t> </a:t>
            </a:r>
            <a:r>
              <a:rPr lang="vi-VN" sz="2400" dirty="0" err="1"/>
              <a:t>trợ</a:t>
            </a:r>
            <a:r>
              <a:rPr lang="vi-VN" sz="2400" dirty="0"/>
              <a:t> cho </a:t>
            </a:r>
            <a:r>
              <a:rPr lang="vi-VN" sz="2400" dirty="0" err="1"/>
              <a:t>sự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triển</a:t>
            </a:r>
            <a:r>
              <a:rPr lang="vi-VN" sz="2400" dirty="0"/>
              <a:t> của khu </a:t>
            </a:r>
            <a:r>
              <a:rPr lang="vi-VN" sz="2400" dirty="0" err="1"/>
              <a:t>vực</a:t>
            </a:r>
            <a:r>
              <a:rPr lang="vi-VN" sz="2400" dirty="0"/>
              <a:t> tư nhân theo </a:t>
            </a:r>
            <a:r>
              <a:rPr lang="vi-VN" sz="2400" dirty="0" err="1"/>
              <a:t>hướng</a:t>
            </a:r>
            <a:r>
              <a:rPr lang="vi-VN" sz="2400" dirty="0"/>
              <a:t> </a:t>
            </a:r>
            <a:r>
              <a:rPr lang="vi-VN" sz="2400" dirty="0" err="1"/>
              <a:t>thích</a:t>
            </a:r>
            <a:r>
              <a:rPr lang="vi-VN" sz="2400" dirty="0"/>
              <a:t> </a:t>
            </a:r>
            <a:r>
              <a:rPr lang="vi-VN" sz="2400" dirty="0" err="1"/>
              <a:t>ứng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mô </a:t>
            </a:r>
            <a:r>
              <a:rPr lang="vi-VN" sz="2400" dirty="0" err="1"/>
              <a:t>hình</a:t>
            </a:r>
            <a:r>
              <a:rPr lang="vi-VN" sz="2400" dirty="0"/>
              <a:t> kinh doanh </a:t>
            </a:r>
            <a:r>
              <a:rPr lang="vi-VN" sz="2400" dirty="0" err="1"/>
              <a:t>số</a:t>
            </a:r>
            <a:r>
              <a:rPr lang="vi-VN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26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7491-5474-23E6-A56B-12157881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7533"/>
            <a:ext cx="10972800" cy="577757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Thúc</a:t>
            </a:r>
            <a:r>
              <a:rPr lang="en-US" sz="2800" b="1" dirty="0"/>
              <a:t> </a:t>
            </a:r>
            <a:r>
              <a:rPr lang="en-US" sz="2800" b="1" dirty="0" err="1"/>
              <a:t>đẩy</a:t>
            </a:r>
            <a:r>
              <a:rPr lang="en-US" sz="2800" b="1" dirty="0"/>
              <a:t> </a:t>
            </a:r>
            <a:r>
              <a:rPr lang="en-US" sz="2800" b="1" dirty="0" err="1"/>
              <a:t>phục</a:t>
            </a:r>
            <a:r>
              <a:rPr lang="en-US" sz="2800" b="1" dirty="0"/>
              <a:t> </a:t>
            </a:r>
            <a:r>
              <a:rPr lang="en-US" sz="2800" b="1" dirty="0" err="1"/>
              <a:t>hồi</a:t>
            </a:r>
            <a:r>
              <a:rPr lang="en-US" sz="2800" b="1" dirty="0"/>
              <a:t> </a:t>
            </a:r>
            <a:r>
              <a:rPr lang="en-US" sz="2800" b="1" dirty="0" err="1"/>
              <a:t>xanh</a:t>
            </a:r>
            <a:r>
              <a:rPr lang="en-US" sz="2800" b="1" dirty="0"/>
              <a:t>:</a:t>
            </a:r>
          </a:p>
          <a:p>
            <a:pPr lvl="1"/>
            <a:r>
              <a:rPr lang="en-US" sz="2600" dirty="0" err="1"/>
              <a:t>Chuyển</a:t>
            </a:r>
            <a:r>
              <a:rPr lang="en-US" sz="2600" dirty="0"/>
              <a:t> </a:t>
            </a:r>
            <a:r>
              <a:rPr lang="en-US" sz="2600" dirty="0" err="1"/>
              <a:t>đổi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 </a:t>
            </a:r>
            <a:r>
              <a:rPr lang="en-US" sz="2600" dirty="0" err="1"/>
              <a:t>ngay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quá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phục</a:t>
            </a:r>
            <a:r>
              <a:rPr lang="en-US" sz="2600" dirty="0"/>
              <a:t> </a:t>
            </a:r>
            <a:r>
              <a:rPr lang="en-US" sz="2600" dirty="0" err="1"/>
              <a:t>hồi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, </a:t>
            </a:r>
          </a:p>
          <a:p>
            <a:pPr lvl="2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cũ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</a:t>
            </a:r>
          </a:p>
          <a:p>
            <a:pPr lvl="2"/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đối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(COP26;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/>
              <a:t>vững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FTA; CBAM;...)</a:t>
            </a:r>
          </a:p>
          <a:p>
            <a:pPr lvl="1"/>
            <a:r>
              <a:rPr lang="en-US" sz="2600" dirty="0" err="1"/>
              <a:t>Mô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KTTH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tâm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gần</a:t>
            </a:r>
            <a:r>
              <a:rPr lang="en-US" sz="2600" dirty="0"/>
              <a:t> </a:t>
            </a:r>
            <a:r>
              <a:rPr lang="en-US" sz="2600" dirty="0" err="1"/>
              <a:t>đây</a:t>
            </a:r>
            <a:r>
              <a:rPr lang="en-US" sz="2600" dirty="0"/>
              <a:t>,</a:t>
            </a:r>
          </a:p>
          <a:p>
            <a:pPr lvl="2"/>
            <a:r>
              <a:rPr lang="en-US" sz="2400" dirty="0"/>
              <a:t>Ý </a:t>
            </a:r>
            <a:r>
              <a:rPr lang="en-US" sz="2400" dirty="0" err="1"/>
              <a:t>nghĩa</a:t>
            </a:r>
            <a:r>
              <a:rPr lang="en-US" sz="2400" dirty="0"/>
              <a:t> đối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của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;</a:t>
            </a:r>
          </a:p>
          <a:p>
            <a:pPr lvl="2"/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tựu</a:t>
            </a:r>
            <a:r>
              <a:rPr lang="en-US" sz="2400" dirty="0"/>
              <a:t> CMCN 4.0;</a:t>
            </a:r>
          </a:p>
          <a:p>
            <a:pPr lvl="2"/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ở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vùng</a:t>
            </a:r>
            <a:r>
              <a:rPr lang="en-US" sz="2400" dirty="0"/>
              <a:t> KT-XH.</a:t>
            </a:r>
          </a:p>
        </p:txBody>
      </p:sp>
    </p:spTree>
    <p:extLst>
      <p:ext uri="{BB962C8B-B14F-4D97-AF65-F5344CB8AC3E}">
        <p14:creationId xmlns:p14="http://schemas.microsoft.com/office/powerpoint/2010/main" val="396588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A93B-CD93-A843-407D-E262322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76735-8332-AE74-3CA5-6ED3FEA5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8" y="2164373"/>
            <a:ext cx="10972800" cy="709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err="1"/>
              <a:t>Tài</a:t>
            </a:r>
            <a:r>
              <a:rPr lang="en-US" sz="4000" dirty="0"/>
              <a:t> </a:t>
            </a:r>
            <a:r>
              <a:rPr lang="en-US" sz="4000" dirty="0" err="1"/>
              <a:t>chính</a:t>
            </a:r>
            <a:r>
              <a:rPr lang="en-US" sz="4000" dirty="0"/>
              <a:t> cho </a:t>
            </a:r>
            <a:r>
              <a:rPr lang="en-US" sz="4000" dirty="0" err="1"/>
              <a:t>tăng</a:t>
            </a:r>
            <a:r>
              <a:rPr lang="en-US" sz="4000" dirty="0"/>
              <a:t> </a:t>
            </a:r>
            <a:r>
              <a:rPr lang="en-US" sz="4000" dirty="0" err="1"/>
              <a:t>trưởng</a:t>
            </a:r>
            <a:r>
              <a:rPr lang="en-US" sz="4000" dirty="0"/>
              <a:t> </a:t>
            </a:r>
            <a:r>
              <a:rPr lang="en-US" sz="4000" dirty="0" err="1"/>
              <a:t>xanh</a:t>
            </a:r>
            <a:r>
              <a:rPr lang="en-US" sz="4000" dirty="0"/>
              <a:t>/</a:t>
            </a:r>
            <a:r>
              <a:rPr lang="en-US" sz="4000" dirty="0" err="1"/>
              <a:t>phục</a:t>
            </a:r>
            <a:r>
              <a:rPr lang="en-US" sz="4000" dirty="0"/>
              <a:t> </a:t>
            </a:r>
            <a:r>
              <a:rPr lang="en-US" sz="4000" dirty="0" err="1"/>
              <a:t>hồi</a:t>
            </a:r>
            <a:r>
              <a:rPr lang="en-US" sz="4000" dirty="0"/>
              <a:t> </a:t>
            </a:r>
            <a:r>
              <a:rPr lang="en-US" sz="4000" dirty="0" err="1"/>
              <a:t>xanh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819AA-3E99-23A0-13F5-C7F881B5E7D1}"/>
              </a:ext>
            </a:extLst>
          </p:cNvPr>
          <p:cNvSpPr/>
          <p:nvPr/>
        </p:nvSpPr>
        <p:spPr>
          <a:xfrm>
            <a:off x="1066800" y="3619499"/>
            <a:ext cx="3206261" cy="140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Nguồn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cung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nhiều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D9EFB-020F-1E30-FB82-C3A00B850FD6}"/>
              </a:ext>
            </a:extLst>
          </p:cNvPr>
          <p:cNvSpPr/>
          <p:nvPr/>
        </p:nvSpPr>
        <p:spPr>
          <a:xfrm>
            <a:off x="7872046" y="3566745"/>
            <a:ext cx="3569677" cy="14595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chemeClr val="tx1"/>
                </a:solidFill>
              </a:rPr>
              <a:t>Nhu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cầu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khá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lớn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4C548-9E6C-E366-C7CC-944DCBB508B0}"/>
              </a:ext>
            </a:extLst>
          </p:cNvPr>
          <p:cNvSpPr/>
          <p:nvPr/>
        </p:nvSpPr>
        <p:spPr>
          <a:xfrm>
            <a:off x="4950287" y="2554337"/>
            <a:ext cx="205697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938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1B6F-7BD1-5CC5-0593-819CC7787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5" y="1086143"/>
            <a:ext cx="10972800" cy="5594692"/>
          </a:xfrm>
        </p:spPr>
        <p:txBody>
          <a:bodyPr>
            <a:normAutofit/>
          </a:bodyPr>
          <a:lstStyle/>
          <a:p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cận đối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hồi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“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” đối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;</a:t>
            </a:r>
          </a:p>
          <a:p>
            <a:pPr lvl="1"/>
            <a:r>
              <a:rPr lang="en-US" sz="2400" dirty="0" err="1"/>
              <a:t>Coi</a:t>
            </a:r>
            <a:r>
              <a:rPr lang="en-US" sz="2400" dirty="0"/>
              <a:t> KTTH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? </a:t>
            </a:r>
          </a:p>
          <a:p>
            <a:pPr lvl="1"/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duy</a:t>
            </a:r>
            <a:r>
              <a:rPr lang="en-US" sz="2400" dirty="0"/>
              <a:t> mở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KTTH (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“</a:t>
            </a:r>
            <a:r>
              <a:rPr lang="en-US" sz="2400" dirty="0" err="1"/>
              <a:t>giảm</a:t>
            </a:r>
            <a:r>
              <a:rPr lang="en-US" sz="2400" dirty="0"/>
              <a:t>”, “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kiệm</a:t>
            </a:r>
            <a:r>
              <a:rPr lang="en-US" sz="2400" dirty="0"/>
              <a:t>”,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“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”, “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”, “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nhuận</a:t>
            </a:r>
            <a:r>
              <a:rPr lang="en-US" sz="2400" dirty="0"/>
              <a:t>” </a:t>
            </a:r>
            <a:r>
              <a:rPr lang="en-US" sz="2400" dirty="0" err="1"/>
              <a:t>và</a:t>
            </a:r>
            <a:r>
              <a:rPr lang="en-US" sz="2400" dirty="0"/>
              <a:t> “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”);</a:t>
            </a:r>
          </a:p>
          <a:p>
            <a:pPr lvl="1"/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cận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,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 “mở </a:t>
            </a:r>
            <a:r>
              <a:rPr lang="en-US" sz="2400" dirty="0" err="1"/>
              <a:t>đường</a:t>
            </a:r>
            <a:r>
              <a:rPr lang="en-US" sz="2400" dirty="0"/>
              <a:t>” cho KTTH.</a:t>
            </a:r>
          </a:p>
          <a:p>
            <a:pPr lvl="2"/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động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thuyết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cho </a:t>
            </a:r>
            <a:r>
              <a:rPr lang="en-US" sz="2400" dirty="0" err="1"/>
              <a:t>doanh</a:t>
            </a:r>
            <a:r>
              <a:rPr lang="en-US" sz="2400" dirty="0"/>
              <a:t> nghiệp </a:t>
            </a:r>
            <a:r>
              <a:rPr lang="en-US" sz="2400" dirty="0" err="1"/>
              <a:t>sớm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lvl="2"/>
            <a:r>
              <a:rPr lang="en-US" sz="2400" dirty="0"/>
              <a:t>Quyết định 687/QĐ-TTg </a:t>
            </a:r>
            <a:r>
              <a:rPr lang="en-US" sz="2400" dirty="0" err="1"/>
              <a:t>phê</a:t>
            </a:r>
            <a:r>
              <a:rPr lang="en-US" sz="2400" dirty="0"/>
              <a:t> </a:t>
            </a:r>
            <a:r>
              <a:rPr lang="en-US" sz="2400" dirty="0" err="1"/>
              <a:t>duyệt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ở </a:t>
            </a:r>
            <a:r>
              <a:rPr lang="en-US" sz="2400" dirty="0" err="1"/>
              <a:t>Việt</a:t>
            </a:r>
            <a:r>
              <a:rPr lang="en-US" sz="2400" dirty="0"/>
              <a:t> Nam: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Nghị định </a:t>
            </a:r>
            <a:r>
              <a:rPr lang="vi-VN" sz="2400" dirty="0" err="1"/>
              <a:t>về</a:t>
            </a:r>
            <a:r>
              <a:rPr lang="vi-VN" sz="2400" dirty="0"/>
              <a:t> cơ </a:t>
            </a:r>
            <a:r>
              <a:rPr lang="vi-VN" sz="2400" dirty="0" err="1"/>
              <a:t>chế</a:t>
            </a:r>
            <a:r>
              <a:rPr lang="vi-VN" sz="2400" dirty="0"/>
              <a:t> </a:t>
            </a:r>
            <a:r>
              <a:rPr lang="vi-VN" sz="2400" dirty="0" err="1"/>
              <a:t>thử</a:t>
            </a:r>
            <a:r>
              <a:rPr lang="vi-VN" sz="2400" dirty="0"/>
              <a:t> </a:t>
            </a:r>
            <a:r>
              <a:rPr lang="vi-VN" sz="2400" dirty="0" err="1"/>
              <a:t>nghiệm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triển</a:t>
            </a:r>
            <a:r>
              <a:rPr lang="vi-VN" sz="2400" dirty="0"/>
              <a:t> KTTH, trong </a:t>
            </a:r>
            <a:r>
              <a:rPr lang="vi-VN" sz="2400" dirty="0" err="1"/>
              <a:t>đó</a:t>
            </a:r>
            <a:r>
              <a:rPr lang="vi-VN" sz="2400" dirty="0"/>
              <a:t> </a:t>
            </a:r>
            <a:r>
              <a:rPr lang="vi-VN" sz="2400" dirty="0" err="1"/>
              <a:t>cụ</a:t>
            </a:r>
            <a:r>
              <a:rPr lang="vi-VN" sz="2400" dirty="0"/>
              <a:t> </a:t>
            </a:r>
            <a:r>
              <a:rPr lang="vi-VN" sz="2400" dirty="0" err="1"/>
              <a:t>thể</a:t>
            </a:r>
            <a:r>
              <a:rPr lang="vi-VN" sz="2400" dirty="0"/>
              <a:t> </a:t>
            </a:r>
            <a:r>
              <a:rPr lang="vi-VN" sz="2400" dirty="0" err="1"/>
              <a:t>hóa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tiêu </a:t>
            </a:r>
            <a:r>
              <a:rPr lang="vi-VN" sz="2400" dirty="0" err="1"/>
              <a:t>chuẩn</a:t>
            </a:r>
            <a:r>
              <a:rPr lang="vi-VN" sz="2400" dirty="0"/>
              <a:t>,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kiện</a:t>
            </a:r>
            <a:r>
              <a:rPr lang="vi-VN" sz="2400" dirty="0"/>
              <a:t> </a:t>
            </a:r>
            <a:r>
              <a:rPr lang="vi-VN" sz="2400" dirty="0" err="1"/>
              <a:t>phù</a:t>
            </a:r>
            <a:r>
              <a:rPr lang="vi-VN" sz="2400" dirty="0"/>
              <a:t> </a:t>
            </a:r>
            <a:r>
              <a:rPr lang="vi-VN" sz="2400" dirty="0" err="1"/>
              <a:t>hợp</a:t>
            </a:r>
            <a:r>
              <a:rPr lang="vi-VN" sz="2400" dirty="0"/>
              <a:t> </a:t>
            </a:r>
            <a:r>
              <a:rPr lang="vi-VN" sz="2400" dirty="0" err="1"/>
              <a:t>nhằm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triển</a:t>
            </a:r>
            <a:r>
              <a:rPr lang="vi-VN" sz="2400" dirty="0"/>
              <a:t> KTTH</a:t>
            </a:r>
            <a:r>
              <a:rPr lang="en-US" sz="24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977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C034-E259-C234-98FF-12F2AF75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AF51-2C36-073F-0EDE-6500C665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847558"/>
            <a:ext cx="10972800" cy="4477042"/>
          </a:xfrm>
        </p:spPr>
        <p:txBody>
          <a:bodyPr>
            <a:normAutofit/>
          </a:bodyPr>
          <a:lstStyle/>
          <a:p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ổn</a:t>
            </a:r>
            <a:r>
              <a:rPr lang="en-US" sz="2800" dirty="0"/>
              <a:t> định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vĩ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,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Theo </a:t>
            </a:r>
            <a:r>
              <a:rPr lang="en-US" sz="2400" dirty="0" err="1"/>
              <a:t>dõi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kịch</a:t>
            </a:r>
            <a:r>
              <a:rPr lang="en-US" sz="2400" dirty="0"/>
              <a:t> bản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(VD: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của </a:t>
            </a:r>
            <a:r>
              <a:rPr lang="en-US" sz="2400" dirty="0" err="1"/>
              <a:t>Mỹ</a:t>
            </a:r>
            <a:r>
              <a:rPr lang="en-US" sz="2400" dirty="0"/>
              <a:t> đối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lãi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?);</a:t>
            </a:r>
          </a:p>
          <a:p>
            <a:pPr lvl="1"/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(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,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tệ</a:t>
            </a:r>
            <a:r>
              <a:rPr lang="en-US" sz="2400" dirty="0"/>
              <a:t>, tỷ </a:t>
            </a:r>
            <a:r>
              <a:rPr lang="en-US" sz="2400" dirty="0" err="1"/>
              <a:t>giá</a:t>
            </a:r>
            <a:r>
              <a:rPr lang="en-US" sz="2400" dirty="0"/>
              <a:t>, xuất </a:t>
            </a:r>
            <a:r>
              <a:rPr lang="en-US" sz="2400" dirty="0" err="1"/>
              <a:t>nhập</a:t>
            </a:r>
            <a:r>
              <a:rPr lang="en-US" sz="2400" dirty="0"/>
              <a:t> khẩu);</a:t>
            </a:r>
          </a:p>
          <a:p>
            <a:pPr lvl="2"/>
            <a:r>
              <a:rPr lang="en-US" sz="2400" dirty="0" err="1"/>
              <a:t>Lưu</a:t>
            </a:r>
            <a:r>
              <a:rPr lang="en-US" sz="2400" dirty="0"/>
              <a:t> ý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tệ</a:t>
            </a:r>
            <a:r>
              <a:rPr lang="en-US" sz="2400" dirty="0"/>
              <a:t> (VD: </a:t>
            </a:r>
            <a:r>
              <a:rPr lang="en-US" sz="2400" dirty="0" err="1"/>
              <a:t>thuế</a:t>
            </a:r>
            <a:r>
              <a:rPr lang="en-US" sz="2400" dirty="0"/>
              <a:t> đối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xăng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?).</a:t>
            </a:r>
          </a:p>
          <a:p>
            <a:pPr lvl="1"/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tin,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.</a:t>
            </a:r>
          </a:p>
          <a:p>
            <a:pPr lvl="2"/>
            <a:r>
              <a:rPr lang="en-US" sz="2400" dirty="0" err="1"/>
              <a:t>Ổn</a:t>
            </a:r>
            <a:r>
              <a:rPr lang="en-US" sz="2400" dirty="0"/>
              <a:t> định </a:t>
            </a:r>
            <a:r>
              <a:rPr lang="en-US" sz="2400" dirty="0" err="1"/>
              <a:t>kỳ</a:t>
            </a:r>
            <a:r>
              <a:rPr lang="en-US" sz="2400" dirty="0"/>
              <a:t> </a:t>
            </a:r>
            <a:r>
              <a:rPr lang="en-US" sz="2400" dirty="0" err="1"/>
              <a:t>vọng</a:t>
            </a:r>
            <a:r>
              <a:rPr lang="en-US" sz="2400" dirty="0"/>
              <a:t> </a:t>
            </a:r>
            <a:r>
              <a:rPr lang="en-US" sz="2400" dirty="0" err="1"/>
              <a:t>lạm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75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477D-A09A-033F-C66B-A02A6A0E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B323-70CC-66F0-EA8D-B838B0936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9068"/>
            <a:ext cx="10972800" cy="4876800"/>
          </a:xfrm>
        </p:spPr>
        <p:txBody>
          <a:bodyPr>
            <a:normAutofit/>
          </a:bodyPr>
          <a:lstStyle/>
          <a:p>
            <a:r>
              <a:rPr lang="en-US" sz="2800" dirty="0" err="1"/>
              <a:t>Điều</a:t>
            </a:r>
            <a:r>
              <a:rPr lang="en-US" sz="2800" dirty="0"/>
              <a:t> hành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kèm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lạm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khủng</a:t>
            </a:r>
            <a:r>
              <a:rPr lang="en-US" sz="2400" dirty="0"/>
              <a:t> </a:t>
            </a:r>
            <a:r>
              <a:rPr lang="en-US" sz="2400" dirty="0" err="1"/>
              <a:t>hoảng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/>
              <a:t>Đẩy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tế-xã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.</a:t>
            </a:r>
          </a:p>
          <a:p>
            <a:pPr lvl="2"/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pháp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tệ</a:t>
            </a:r>
            <a:r>
              <a:rPr lang="en-US" sz="2400" dirty="0"/>
              <a:t>;</a:t>
            </a:r>
          </a:p>
          <a:p>
            <a:pPr lvl="2"/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(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,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,...).</a:t>
            </a:r>
          </a:p>
          <a:p>
            <a:pPr lvl="1"/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hành cho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tệ</a:t>
            </a:r>
            <a:endParaRPr lang="en-US" sz="2400" dirty="0"/>
          </a:p>
          <a:p>
            <a:pPr lvl="2"/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hàng</a:t>
            </a:r>
            <a:r>
              <a:rPr lang="en-US" sz="2200" dirty="0"/>
              <a:t> </a:t>
            </a:r>
            <a:r>
              <a:rPr lang="en-US" sz="2200" dirty="0" err="1"/>
              <a:t>hóa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trọng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còn</a:t>
            </a:r>
            <a:r>
              <a:rPr lang="en-US" sz="2200" dirty="0"/>
              <a:t> do </a:t>
            </a:r>
            <a:r>
              <a:rPr lang="en-US" sz="2200" dirty="0" err="1"/>
              <a:t>cấu</a:t>
            </a:r>
            <a:r>
              <a:rPr lang="en-US" sz="2200" dirty="0"/>
              <a:t> </a:t>
            </a:r>
            <a:r>
              <a:rPr lang="en-US" sz="2200" dirty="0" err="1"/>
              <a:t>trúc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 </a:t>
            </a:r>
            <a:r>
              <a:rPr lang="en-US" sz="2200" dirty="0" err="1"/>
              <a:t>bảo</a:t>
            </a:r>
            <a:r>
              <a:rPr lang="en-US" sz="2200" dirty="0"/>
              <a:t> </a:t>
            </a:r>
            <a:r>
              <a:rPr lang="en-US" sz="2200" dirty="0" err="1"/>
              <a:t>đảm</a:t>
            </a:r>
            <a:r>
              <a:rPr lang="en-US" sz="2200" dirty="0"/>
              <a:t> </a:t>
            </a:r>
            <a:r>
              <a:rPr lang="en-US" sz="2200" dirty="0" err="1"/>
              <a:t>đủ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tranh</a:t>
            </a:r>
            <a:r>
              <a:rPr lang="en-US" sz="2200" dirty="0"/>
              <a:t>? </a:t>
            </a:r>
          </a:p>
          <a:p>
            <a:pPr lvl="2"/>
            <a:r>
              <a:rPr lang="en-US" sz="2200" b="1" dirty="0"/>
              <a:t>Câu </a:t>
            </a:r>
            <a:r>
              <a:rPr lang="en-US" sz="2200" b="1" dirty="0" err="1"/>
              <a:t>chuyện</a:t>
            </a:r>
            <a:r>
              <a:rPr lang="en-US" sz="2200" b="1" dirty="0"/>
              <a:t> </a:t>
            </a:r>
            <a:r>
              <a:rPr lang="en-US" sz="2200" b="1" dirty="0" err="1"/>
              <a:t>vàng</a:t>
            </a:r>
            <a:r>
              <a:rPr lang="en-US" sz="2200" b="1" dirty="0"/>
              <a:t> </a:t>
            </a:r>
            <a:r>
              <a:rPr lang="en-US" sz="2200" b="1" dirty="0" err="1"/>
              <a:t>miếng</a:t>
            </a:r>
            <a:r>
              <a:rPr lang="en-US" sz="2200" b="1" dirty="0"/>
              <a:t> </a:t>
            </a:r>
            <a:r>
              <a:rPr lang="en-US" sz="2200" b="1" dirty="0" err="1"/>
              <a:t>thương</a:t>
            </a:r>
            <a:r>
              <a:rPr lang="en-US" sz="2200" b="1" dirty="0"/>
              <a:t> </a:t>
            </a:r>
            <a:r>
              <a:rPr lang="en-US" sz="2200" b="1" dirty="0" err="1"/>
              <a:t>hiệu</a:t>
            </a:r>
            <a:r>
              <a:rPr lang="en-US" sz="2200" b="1" dirty="0"/>
              <a:t> SJC?</a:t>
            </a:r>
          </a:p>
        </p:txBody>
      </p:sp>
    </p:spTree>
    <p:extLst>
      <p:ext uri="{BB962C8B-B14F-4D97-AF65-F5344CB8AC3E}">
        <p14:creationId xmlns:p14="http://schemas.microsoft.com/office/powerpoint/2010/main" val="1424200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EC9D-62C9-ECA0-A4E0-C4516D56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1CF35-259C-0178-C667-AA648081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endParaRPr lang="en-US" sz="2800" dirty="0"/>
          </a:p>
          <a:p>
            <a:pPr lvl="1"/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xu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/định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;</a:t>
            </a:r>
          </a:p>
          <a:p>
            <a:pPr lvl="1"/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(APEC, ASEAN, WTO, ...);</a:t>
            </a:r>
          </a:p>
          <a:p>
            <a:pPr lvl="1"/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IPEF;</a:t>
            </a:r>
          </a:p>
          <a:p>
            <a:pPr lvl="1"/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cho </a:t>
            </a:r>
            <a:r>
              <a:rPr lang="en-US" sz="2400" dirty="0" err="1"/>
              <a:t>doanh</a:t>
            </a:r>
            <a:r>
              <a:rPr lang="en-US" sz="2400" dirty="0"/>
              <a:t> nghiệp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quy </a:t>
            </a:r>
            <a:r>
              <a:rPr lang="en-US" sz="2400" dirty="0" err="1"/>
              <a:t>tắc</a:t>
            </a:r>
            <a:r>
              <a:rPr lang="en-US" sz="2400" dirty="0"/>
              <a:t> xuất </a:t>
            </a:r>
            <a:r>
              <a:rPr lang="en-US" sz="2400" dirty="0" err="1"/>
              <a:t>xứ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ưu</a:t>
            </a:r>
            <a:r>
              <a:rPr lang="en-US" sz="2400" dirty="0"/>
              <a:t> </a:t>
            </a:r>
            <a:r>
              <a:rPr lang="en-US" sz="2400" dirty="0" err="1"/>
              <a:t>đãi</a:t>
            </a:r>
            <a:r>
              <a:rPr lang="en-US" sz="2400" dirty="0"/>
              <a:t> </a:t>
            </a:r>
            <a:r>
              <a:rPr lang="en-US" sz="2400" dirty="0" err="1"/>
              <a:t>thuế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FTA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;</a:t>
            </a:r>
          </a:p>
          <a:p>
            <a:pPr lvl="1"/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định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cho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25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58643"/>
            <a:ext cx="10972800" cy="1719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cs typeface="Times New Roman" pitchFamily="18" charset="0"/>
              </a:rPr>
              <a:t>TRÂN TRỌNG CẢM ƠN</a:t>
            </a:r>
            <a:endParaRPr 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5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spc="0" dirty="0">
                <a:cs typeface="Times New Roman" pitchFamily="18" charset="0"/>
              </a:rPr>
              <a:t>1</a:t>
            </a:r>
            <a:r>
              <a:rPr lang="en-US" sz="3600" b="1" spc="0" dirty="0">
                <a:cs typeface="Times New Roman" pitchFamily="18" charset="0"/>
              </a:rPr>
              <a:t>. </a:t>
            </a:r>
            <a:r>
              <a:rPr lang="en-US" sz="3600" b="1" spc="0" dirty="0" err="1">
                <a:cs typeface="Times New Roman" pitchFamily="18" charset="0"/>
              </a:rPr>
              <a:t>Bối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cảnh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quốc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tế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và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trong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nước</a:t>
            </a:r>
            <a:endParaRPr lang="en-US" sz="3600" b="1" spc="0" dirty="0">
              <a:cs typeface="Times New Roman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2FD65-EB45-43DF-8518-4B1BF5078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922"/>
            <a:ext cx="10972800" cy="5175739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tx1"/>
                </a:solidFill>
              </a:rPr>
              <a:t>Kinh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tế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thế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giới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/>
              <a:t>đang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quá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phục</a:t>
            </a:r>
            <a:r>
              <a:rPr lang="en-US" sz="2600" dirty="0"/>
              <a:t> </a:t>
            </a:r>
            <a:r>
              <a:rPr lang="en-US" sz="2600" dirty="0" err="1"/>
              <a:t>hồi</a:t>
            </a:r>
            <a:r>
              <a:rPr lang="en-US" sz="2600" dirty="0"/>
              <a:t>, </a:t>
            </a:r>
            <a:r>
              <a:rPr lang="en-US" sz="2600" dirty="0" err="1"/>
              <a:t>nhưng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rất</a:t>
            </a:r>
            <a:r>
              <a:rPr lang="en-US" sz="2600" dirty="0"/>
              <a:t> </a:t>
            </a:r>
            <a:r>
              <a:rPr lang="en-US" sz="2600" dirty="0" err="1"/>
              <a:t>bất</a:t>
            </a:r>
            <a:r>
              <a:rPr lang="en-US" sz="2600" dirty="0"/>
              <a:t> định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sz="2600" dirty="0" err="1"/>
              <a:t>Diễn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dịch</a:t>
            </a:r>
            <a:r>
              <a:rPr lang="en-US" sz="2600" dirty="0"/>
              <a:t> </a:t>
            </a:r>
            <a:r>
              <a:rPr lang="en-US" sz="2600" dirty="0" err="1"/>
              <a:t>bệnh</a:t>
            </a:r>
            <a:r>
              <a:rPr lang="en-US" sz="2600" dirty="0"/>
              <a:t> COVID-19 </a:t>
            </a:r>
            <a:r>
              <a:rPr lang="en-US" sz="2600" dirty="0" err="1"/>
              <a:t>vẫn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phức</a:t>
            </a:r>
            <a:r>
              <a:rPr lang="en-US" sz="2600" dirty="0"/>
              <a:t> </a:t>
            </a:r>
            <a:r>
              <a:rPr lang="en-US" sz="2600" dirty="0" err="1"/>
              <a:t>tạp</a:t>
            </a:r>
            <a:r>
              <a:rPr lang="en-US" sz="2600" dirty="0"/>
              <a:t>;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 err="1">
                <a:solidFill>
                  <a:schemeClr val="tx1"/>
                </a:solidFill>
              </a:rPr>
              <a:t>Căng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thẳng</a:t>
            </a:r>
            <a:r>
              <a:rPr lang="en-US" sz="2600" dirty="0">
                <a:solidFill>
                  <a:schemeClr val="tx1"/>
                </a:solidFill>
              </a:rPr>
              <a:t>/</a:t>
            </a:r>
            <a:r>
              <a:rPr lang="en-US" sz="2600" dirty="0" err="1">
                <a:solidFill>
                  <a:schemeClr val="tx1"/>
                </a:solidFill>
              </a:rPr>
              <a:t>xung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đột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địa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chính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trị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diễn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biến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phức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tạp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dirty="0" err="1">
                <a:solidFill>
                  <a:schemeClr val="tx1"/>
                </a:solidFill>
              </a:rPr>
              <a:t>Xung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đột</a:t>
            </a:r>
            <a:r>
              <a:rPr lang="en-US" sz="2600" dirty="0">
                <a:solidFill>
                  <a:schemeClr val="tx1"/>
                </a:solidFill>
              </a:rPr>
              <a:t> Nga-</a:t>
            </a:r>
            <a:r>
              <a:rPr lang="en-US" sz="2600" dirty="0" err="1">
                <a:solidFill>
                  <a:schemeClr val="tx1"/>
                </a:solidFill>
              </a:rPr>
              <a:t>Ucraina</a:t>
            </a:r>
            <a:r>
              <a:rPr lang="en-US" sz="2600" dirty="0">
                <a:solidFill>
                  <a:schemeClr val="tx1"/>
                </a:solidFill>
              </a:rPr>
              <a:t> + xu </a:t>
            </a:r>
            <a:r>
              <a:rPr lang="en-US" sz="2600" dirty="0" err="1">
                <a:solidFill>
                  <a:schemeClr val="tx1"/>
                </a:solidFill>
              </a:rPr>
              <a:t>hướng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liên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minh</a:t>
            </a:r>
            <a:r>
              <a:rPr lang="en-US" sz="2600" dirty="0">
                <a:solidFill>
                  <a:schemeClr val="tx1"/>
                </a:solidFill>
              </a:rPr>
              <a:t>-đối </a:t>
            </a:r>
            <a:r>
              <a:rPr lang="en-US" sz="2600" dirty="0" err="1">
                <a:solidFill>
                  <a:schemeClr val="tx1"/>
                </a:solidFill>
              </a:rPr>
              <a:t>đầu</a:t>
            </a:r>
            <a:r>
              <a:rPr lang="en-US" sz="2600" dirty="0">
                <a:solidFill>
                  <a:schemeClr val="tx1"/>
                </a:solidFill>
              </a:rPr>
              <a:t> + </a:t>
            </a:r>
            <a:r>
              <a:rPr lang="en-US" sz="2600" dirty="0" err="1">
                <a:solidFill>
                  <a:schemeClr val="tx1"/>
                </a:solidFill>
              </a:rPr>
              <a:t>các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hoạt</a:t>
            </a:r>
            <a:r>
              <a:rPr lang="en-US" sz="2600" dirty="0">
                <a:solidFill>
                  <a:schemeClr val="tx1"/>
                </a:solidFill>
              </a:rPr>
              <a:t> động </a:t>
            </a:r>
            <a:r>
              <a:rPr lang="en-US" sz="2600" dirty="0" err="1">
                <a:solidFill>
                  <a:schemeClr val="tx1"/>
                </a:solidFill>
              </a:rPr>
              <a:t>cấm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vận</a:t>
            </a:r>
            <a:r>
              <a:rPr lang="en-US" sz="2600" dirty="0">
                <a:solidFill>
                  <a:schemeClr val="tx1"/>
                </a:solidFill>
              </a:rPr>
              <a:t>-trả </a:t>
            </a:r>
            <a:r>
              <a:rPr lang="en-US" sz="2600" dirty="0" err="1">
                <a:solidFill>
                  <a:schemeClr val="tx1"/>
                </a:solidFill>
              </a:rPr>
              <a:t>đũa</a:t>
            </a:r>
            <a:r>
              <a:rPr lang="en-US" sz="2600" dirty="0">
                <a:solidFill>
                  <a:schemeClr val="tx1"/>
                </a:solidFill>
              </a:rPr>
              <a:t>;</a:t>
            </a:r>
          </a:p>
          <a:p>
            <a:pPr lvl="2"/>
            <a:r>
              <a:rPr lang="en-US" sz="2400" dirty="0" err="1">
                <a:solidFill>
                  <a:schemeClr val="tx1"/>
                </a:solidFill>
              </a:rPr>
              <a:t>Gián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đoạn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theo</a:t>
            </a:r>
            <a:r>
              <a:rPr lang="en-US" sz="2400" dirty="0">
                <a:solidFill>
                  <a:schemeClr val="tx1"/>
                </a:solidFill>
              </a:rPr>
              <a:t> USD+USD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);</a:t>
            </a:r>
          </a:p>
          <a:p>
            <a:pPr lvl="1"/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nền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cân</a:t>
            </a:r>
            <a:r>
              <a:rPr lang="en-US" sz="2600" dirty="0"/>
              <a:t> </a:t>
            </a:r>
            <a:r>
              <a:rPr lang="en-US" sz="2600" dirty="0" err="1"/>
              <a:t>nhắc</a:t>
            </a:r>
            <a:r>
              <a:rPr lang="en-US" sz="2600" dirty="0"/>
              <a:t>/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“</a:t>
            </a:r>
            <a:r>
              <a:rPr lang="en-US" sz="2600" dirty="0" err="1"/>
              <a:t>bình</a:t>
            </a:r>
            <a:r>
              <a:rPr lang="en-US" sz="2600" dirty="0"/>
              <a:t> </a:t>
            </a:r>
            <a:r>
              <a:rPr lang="en-US" sz="2600" dirty="0" err="1"/>
              <a:t>thường</a:t>
            </a:r>
            <a:r>
              <a:rPr lang="en-US" sz="2600" dirty="0"/>
              <a:t> </a:t>
            </a:r>
            <a:r>
              <a:rPr lang="en-US" sz="2600" dirty="0" err="1"/>
              <a:t>hóa</a:t>
            </a:r>
            <a:r>
              <a:rPr lang="en-US" sz="2600" dirty="0"/>
              <a:t> </a:t>
            </a:r>
            <a:r>
              <a:rPr lang="en-US" sz="2600" dirty="0" err="1"/>
              <a:t>lãi</a:t>
            </a:r>
            <a:r>
              <a:rPr lang="en-US" sz="2600" dirty="0"/>
              <a:t> </a:t>
            </a:r>
            <a:r>
              <a:rPr lang="en-US" sz="2600" dirty="0" err="1"/>
              <a:t>suất</a:t>
            </a:r>
            <a:r>
              <a:rPr lang="en-US" sz="2600" dirty="0"/>
              <a:t>”</a:t>
            </a:r>
          </a:p>
          <a:p>
            <a:pPr lvl="2"/>
            <a:r>
              <a:rPr lang="en-US" sz="2400" dirty="0" err="1"/>
              <a:t>Mỹ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lãi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?</a:t>
            </a:r>
          </a:p>
          <a:p>
            <a:pPr lvl="2"/>
            <a:r>
              <a:rPr lang="en-US" sz="2400" dirty="0" err="1">
                <a:solidFill>
                  <a:schemeClr val="tx1"/>
                </a:solidFill>
              </a:rPr>
              <a:t>Rủi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thoái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nói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 </a:t>
            </a:r>
            <a:r>
              <a:rPr lang="en-US" sz="2600" dirty="0" err="1"/>
              <a:t>quốc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thương</a:t>
            </a:r>
            <a:r>
              <a:rPr lang="en-US" sz="2600" dirty="0"/>
              <a:t> </a:t>
            </a:r>
            <a:r>
              <a:rPr lang="en-US" sz="2600" dirty="0" err="1"/>
              <a:t>mại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thêm</a:t>
            </a:r>
            <a:r>
              <a:rPr lang="en-US" sz="2600" dirty="0"/>
              <a:t> </a:t>
            </a:r>
            <a:r>
              <a:rPr lang="en-US" sz="2600" dirty="0" err="1"/>
              <a:t>chuyển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endParaRPr lang="en-US" sz="2600" dirty="0"/>
          </a:p>
          <a:p>
            <a:pPr lvl="2"/>
            <a:r>
              <a:rPr lang="en-US" sz="2400" dirty="0"/>
              <a:t>MC12, RCEP </a:t>
            </a:r>
            <a:r>
              <a:rPr lang="en-US" sz="2400" dirty="0" err="1"/>
              <a:t>và</a:t>
            </a:r>
            <a:r>
              <a:rPr lang="en-US" sz="2400" dirty="0"/>
              <a:t> IPEF.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0520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sz="3100" b="1" kern="0" spc="0" dirty="0" err="1">
                <a:cs typeface="Times New Roman" pitchFamily="18" charset="0"/>
              </a:rPr>
              <a:t>Đánh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giá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triển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vọng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tăng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trưởng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kinh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tế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thế</a:t>
            </a:r>
            <a:r>
              <a:rPr lang="en-US" sz="3100" b="1" kern="0" spc="0" dirty="0">
                <a:cs typeface="Times New Roman" pitchFamily="18" charset="0"/>
              </a:rPr>
              <a:t> </a:t>
            </a:r>
            <a:r>
              <a:rPr lang="en-US" sz="3100" b="1" kern="0" spc="0" dirty="0" err="1">
                <a:cs typeface="Times New Roman" pitchFamily="18" charset="0"/>
              </a:rPr>
              <a:t>giới</a:t>
            </a:r>
            <a:r>
              <a:rPr lang="en-US" sz="3100" b="1" kern="0" spc="0" dirty="0">
                <a:cs typeface="Times New Roman" pitchFamily="18" charset="0"/>
              </a:rPr>
              <a:t>  2022-2023 (%)</a:t>
            </a:r>
            <a:br>
              <a:rPr lang="en-US" sz="3600" b="1" kern="0" spc="0" dirty="0">
                <a:cs typeface="Times New Roman" pitchFamily="18" charset="0"/>
              </a:rPr>
            </a:br>
            <a:r>
              <a:rPr lang="en-US" sz="2000" i="1" kern="0" spc="0" dirty="0">
                <a:cs typeface="Times New Roman" pitchFamily="18" charset="0"/>
              </a:rPr>
              <a:t>(Theo NHTG, </a:t>
            </a:r>
            <a:r>
              <a:rPr lang="en-US" sz="2000" i="1" kern="0" spc="0" dirty="0" err="1">
                <a:cs typeface="Times New Roman" pitchFamily="18" charset="0"/>
              </a:rPr>
              <a:t>tháng</a:t>
            </a:r>
            <a:r>
              <a:rPr lang="en-US" sz="2000" i="1" kern="0" spc="0" dirty="0">
                <a:cs typeface="Times New Roman" pitchFamily="18" charset="0"/>
              </a:rPr>
              <a:t> 6/2022)</a:t>
            </a:r>
            <a:endParaRPr lang="en-US" sz="3600" i="1" kern="0" spc="0" dirty="0"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86666"/>
              </p:ext>
            </p:extLst>
          </p:nvPr>
        </p:nvGraphicFramePr>
        <p:xfrm>
          <a:off x="1324004" y="1341120"/>
          <a:ext cx="10034955" cy="5404545"/>
        </p:xfrm>
        <a:graphic>
          <a:graphicData uri="http://schemas.openxmlformats.org/drawingml/2006/table">
            <a:tbl>
              <a:tblPr firstRow="1" firstCol="1" bandRow="1"/>
              <a:tblGrid>
                <a:gridCol w="401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827">
                  <a:extLst>
                    <a:ext uri="{9D8B030D-6E8A-4147-A177-3AD203B41FA5}">
                      <a16:colId xmlns:a16="http://schemas.microsoft.com/office/drawing/2014/main" val="927204304"/>
                    </a:ext>
                  </a:extLst>
                </a:gridCol>
                <a:gridCol w="860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2078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2022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Chênh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lệch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so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dự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báo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trước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đó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2022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2023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GDP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tốc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tăng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, %)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-3,3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5,7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2,9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triển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1,7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-4,6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5,1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377825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Mỹ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2,3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-3,4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5,7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2,5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377825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Nhật Bản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-0,2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-4,6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1,7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1,7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377825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Khu vực đồng Euro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-6,4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5,4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2,5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Các nước đang phát triển và mới nổi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3,8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-1,6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6,6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3,4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Á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Bình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Dương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5,8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1,2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7,2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4,4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377825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Trung Quốc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6,0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2,2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8,1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4,3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07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Thương mại thế giới (tốc độ tăng, %)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1,4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-8,0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10,3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4,0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155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Chỉ số giá hàng phi năng lượng (% tăng theo USD)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-4,2</a:t>
                      </a:r>
                      <a:endParaRPr lang="en-US" sz="200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3,3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32,7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17,9</a:t>
                      </a:r>
                      <a:endParaRPr lang="en-US" sz="2000" dirty="0">
                        <a:effectLst/>
                        <a:latin typeface="Times New Roman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MS Mincho"/>
                          <a:cs typeface="Calibri"/>
                        </a:rPr>
                        <a:t>-8,1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19,9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Calibri"/>
                        </a:rPr>
                        <a:t>-4,1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3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F27A-6313-4222-AB5A-0F0DEDEB4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5" y="1348509"/>
            <a:ext cx="11125200" cy="510540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600" dirty="0" err="1"/>
              <a:t>Duy</a:t>
            </a:r>
            <a:r>
              <a:rPr lang="en-US" sz="2600" dirty="0"/>
              <a:t> </a:t>
            </a:r>
            <a:r>
              <a:rPr lang="en-US" sz="2600" dirty="0" err="1"/>
              <a:t>trì</a:t>
            </a:r>
            <a:r>
              <a:rPr lang="en-US" sz="2600" dirty="0"/>
              <a:t>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tiếp</a:t>
            </a:r>
            <a:r>
              <a:rPr lang="en-US" sz="2600" dirty="0"/>
              <a:t> cận “</a:t>
            </a:r>
            <a:r>
              <a:rPr lang="en-US" sz="2600" dirty="0" err="1"/>
              <a:t>thích</a:t>
            </a:r>
            <a:r>
              <a:rPr lang="en-US" sz="2600" dirty="0"/>
              <a:t> </a:t>
            </a:r>
            <a:r>
              <a:rPr lang="en-US" sz="2600" dirty="0" err="1"/>
              <a:t>ứng</a:t>
            </a:r>
            <a:r>
              <a:rPr lang="en-US" sz="2600" dirty="0"/>
              <a:t> an </a:t>
            </a:r>
            <a:r>
              <a:rPr lang="en-US" sz="2600" dirty="0" err="1"/>
              <a:t>toàn</a:t>
            </a:r>
            <a:r>
              <a:rPr lang="en-US" sz="2600" dirty="0"/>
              <a:t>, </a:t>
            </a:r>
            <a:r>
              <a:rPr lang="en-US" sz="2600" dirty="0" err="1"/>
              <a:t>linh</a:t>
            </a:r>
            <a:r>
              <a:rPr lang="en-US" sz="2600" dirty="0"/>
              <a:t> </a:t>
            </a:r>
            <a:r>
              <a:rPr lang="en-US" sz="2600" dirty="0" err="1"/>
              <a:t>hoạt</a:t>
            </a:r>
            <a:r>
              <a:rPr lang="en-US" sz="2600" dirty="0"/>
              <a:t>, </a:t>
            </a:r>
            <a:r>
              <a:rPr lang="en-US" sz="2600" dirty="0" err="1"/>
              <a:t>kiểm</a:t>
            </a:r>
            <a:r>
              <a:rPr lang="en-US" sz="2600" dirty="0"/>
              <a:t> </a:t>
            </a:r>
            <a:r>
              <a:rPr lang="en-US" sz="2600" dirty="0" err="1"/>
              <a:t>soát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dịch</a:t>
            </a:r>
            <a:r>
              <a:rPr lang="en-US" sz="2600" dirty="0"/>
              <a:t> </a:t>
            </a:r>
            <a:r>
              <a:rPr lang="en-US" sz="2600" dirty="0" err="1"/>
              <a:t>bệnh</a:t>
            </a:r>
            <a:r>
              <a:rPr lang="en-US" sz="2600" dirty="0"/>
              <a:t> COVID-19”.</a:t>
            </a:r>
          </a:p>
          <a:p>
            <a:pPr lvl="1">
              <a:lnSpc>
                <a:spcPct val="110000"/>
              </a:lnSpc>
            </a:pPr>
            <a:r>
              <a:rPr lang="en-US" sz="2600" dirty="0" err="1"/>
              <a:t>Ưu</a:t>
            </a:r>
            <a:r>
              <a:rPr lang="en-US" sz="2600" dirty="0"/>
              <a:t> </a:t>
            </a:r>
            <a:r>
              <a:rPr lang="en-US" sz="2600" dirty="0" err="1"/>
              <a:t>tiên</a:t>
            </a:r>
            <a:r>
              <a:rPr lang="en-US" sz="2600" dirty="0"/>
              <a:t> </a:t>
            </a:r>
            <a:r>
              <a:rPr lang="en-US" sz="2600" dirty="0" err="1"/>
              <a:t>ổn</a:t>
            </a:r>
            <a:r>
              <a:rPr lang="en-US" sz="2600" dirty="0"/>
              <a:t> định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vĩ</a:t>
            </a:r>
            <a:r>
              <a:rPr lang="en-US" sz="2600" dirty="0"/>
              <a:t> </a:t>
            </a:r>
            <a:r>
              <a:rPr lang="en-US" sz="2600" dirty="0" err="1"/>
              <a:t>mô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kiểm</a:t>
            </a:r>
            <a:r>
              <a:rPr lang="en-US" sz="2600" dirty="0"/>
              <a:t> </a:t>
            </a:r>
            <a:r>
              <a:rPr lang="en-US" sz="2600" dirty="0" err="1"/>
              <a:t>soát</a:t>
            </a:r>
            <a:r>
              <a:rPr lang="en-US" sz="2600" dirty="0"/>
              <a:t> </a:t>
            </a:r>
            <a:r>
              <a:rPr lang="en-US" sz="2600" dirty="0" err="1"/>
              <a:t>lạm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đề</a:t>
            </a:r>
            <a:r>
              <a:rPr lang="en-US" sz="2600" dirty="0"/>
              <a:t> </a:t>
            </a:r>
            <a:r>
              <a:rPr lang="en-US" sz="2600" dirty="0" err="1"/>
              <a:t>cập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;</a:t>
            </a:r>
          </a:p>
          <a:p>
            <a:pPr lvl="2">
              <a:lnSpc>
                <a:spcPct val="110000"/>
              </a:lnSpc>
            </a:pP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xăng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(VD: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xăng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; </a:t>
            </a:r>
            <a:r>
              <a:rPr lang="en-US" sz="2400" dirty="0" err="1"/>
              <a:t>thuế</a:t>
            </a:r>
            <a:r>
              <a:rPr lang="en-US" sz="2400" dirty="0"/>
              <a:t> BVMT đối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xăng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...)</a:t>
            </a:r>
          </a:p>
          <a:p>
            <a:pPr lvl="1">
              <a:lnSpc>
                <a:spcPct val="110000"/>
              </a:lnSpc>
            </a:pPr>
            <a:r>
              <a:rPr lang="en-US" sz="2600" dirty="0" err="1"/>
              <a:t>Bắt</a:t>
            </a:r>
            <a:r>
              <a:rPr lang="en-US" sz="2600" dirty="0"/>
              <a:t>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Chương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phục</a:t>
            </a:r>
            <a:r>
              <a:rPr lang="en-US" sz="2600" dirty="0"/>
              <a:t> </a:t>
            </a:r>
            <a:r>
              <a:rPr lang="en-US" sz="2600" dirty="0" err="1"/>
              <a:t>hồi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tế-xã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;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600" dirty="0" err="1"/>
              <a:t>Nghiên</a:t>
            </a:r>
            <a:r>
              <a:rPr lang="en-US" sz="2600" dirty="0"/>
              <a:t> </a:t>
            </a:r>
            <a:r>
              <a:rPr lang="en-US" sz="2600" dirty="0" err="1"/>
              <a:t>cứu</a:t>
            </a:r>
            <a:r>
              <a:rPr lang="en-US" sz="2600" dirty="0"/>
              <a:t>, </a:t>
            </a:r>
            <a:r>
              <a:rPr lang="en-US" sz="2600" dirty="0" err="1"/>
              <a:t>xác</a:t>
            </a:r>
            <a:r>
              <a:rPr lang="en-US" sz="2600" dirty="0"/>
              <a:t> định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lĩnh</a:t>
            </a:r>
            <a:r>
              <a:rPr lang="en-US" sz="2600" dirty="0"/>
              <a:t> </a:t>
            </a:r>
            <a:r>
              <a:rPr lang="en-US" sz="2600" dirty="0" err="1"/>
              <a:t>vực</a:t>
            </a:r>
            <a:r>
              <a:rPr lang="en-US" sz="2600" dirty="0"/>
              <a:t> </a:t>
            </a:r>
            <a:r>
              <a:rPr lang="en-US" sz="2600" dirty="0" err="1"/>
              <a:t>cải</a:t>
            </a:r>
            <a:r>
              <a:rPr lang="en-US" sz="2600" dirty="0"/>
              <a:t> </a:t>
            </a:r>
            <a:r>
              <a:rPr lang="en-US" sz="2600" dirty="0" err="1"/>
              <a:t>cách</a:t>
            </a:r>
            <a:r>
              <a:rPr lang="en-US" sz="2600" dirty="0"/>
              <a:t> (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,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chế</a:t>
            </a:r>
            <a:r>
              <a:rPr lang="en-US" sz="2600" dirty="0"/>
              <a:t> </a:t>
            </a:r>
            <a:r>
              <a:rPr lang="en-US" sz="2600" dirty="0" err="1"/>
              <a:t>liên</a:t>
            </a:r>
            <a:r>
              <a:rPr lang="en-US" sz="2600" dirty="0"/>
              <a:t> kết </a:t>
            </a:r>
            <a:r>
              <a:rPr lang="en-US" sz="2600" dirty="0" err="1"/>
              <a:t>vùng</a:t>
            </a:r>
            <a:r>
              <a:rPr lang="en-US" sz="2600" dirty="0"/>
              <a:t>,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hoàn</a:t>
            </a:r>
            <a:r>
              <a:rPr lang="en-US" sz="2600" dirty="0"/>
              <a:t>, v.v.).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59115-63A8-5520-0E61-5E9C2ACE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598"/>
            <a:ext cx="10515600" cy="964911"/>
          </a:xfrm>
        </p:spPr>
        <p:txBody>
          <a:bodyPr>
            <a:normAutofit/>
          </a:bodyPr>
          <a:lstStyle/>
          <a:p>
            <a:r>
              <a:rPr lang="en-US" sz="3600" b="1" spc="0" dirty="0" err="1">
                <a:cs typeface="Times New Roman" pitchFamily="18" charset="0"/>
              </a:rPr>
              <a:t>Bối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cảnh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trong</a:t>
            </a:r>
            <a:r>
              <a:rPr lang="en-US" sz="3600" b="1" spc="0" dirty="0">
                <a:cs typeface="Times New Roman" pitchFamily="18" charset="0"/>
              </a:rPr>
              <a:t> </a:t>
            </a:r>
            <a:r>
              <a:rPr lang="en-US" sz="3600" b="1" spc="0" dirty="0" err="1">
                <a:cs typeface="Times New Roman" pitchFamily="18" charset="0"/>
              </a:rPr>
              <a:t>nước</a:t>
            </a:r>
            <a:endParaRPr lang="en-US" b="1" spc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2A9D-EFA1-485C-8410-4B3DA225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1125200" cy="990600"/>
          </a:xfrm>
        </p:spPr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6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D298-4E66-4FDA-B5EF-5987CB8B3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6062"/>
            <a:ext cx="11295184" cy="1142999"/>
          </a:xfrm>
        </p:spPr>
        <p:txBody>
          <a:bodyPr>
            <a:normAutofit/>
          </a:bodyPr>
          <a:lstStyle/>
          <a:p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 II/2022 ở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khá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endParaRPr lang="en-US" sz="2800" dirty="0"/>
          </a:p>
          <a:p>
            <a:pPr lvl="1"/>
            <a:r>
              <a:rPr lang="en-US" sz="2600" dirty="0"/>
              <a:t>Tiếp </a:t>
            </a:r>
            <a:r>
              <a:rPr lang="en-US" sz="2600" dirty="0" err="1"/>
              <a:t>nối</a:t>
            </a:r>
            <a:r>
              <a:rPr lang="en-US" sz="2600" dirty="0"/>
              <a:t> </a:t>
            </a:r>
            <a:r>
              <a:rPr lang="en-US" sz="2600" dirty="0" err="1"/>
              <a:t>đà</a:t>
            </a:r>
            <a:r>
              <a:rPr lang="en-US" sz="2600" dirty="0"/>
              <a:t> </a:t>
            </a:r>
            <a:r>
              <a:rPr lang="en-US" sz="2600" dirty="0" err="1"/>
              <a:t>phục</a:t>
            </a:r>
            <a:r>
              <a:rPr lang="en-US" sz="2600" dirty="0"/>
              <a:t> </a:t>
            </a:r>
            <a:r>
              <a:rPr lang="en-US" sz="2600" dirty="0" err="1"/>
              <a:t>hồi</a:t>
            </a:r>
            <a:r>
              <a:rPr lang="en-US" sz="2600" dirty="0"/>
              <a:t> </a:t>
            </a:r>
            <a:r>
              <a:rPr lang="en-US" sz="2600" dirty="0" err="1"/>
              <a:t>bắt</a:t>
            </a:r>
            <a:r>
              <a:rPr lang="en-US" sz="2600" dirty="0"/>
              <a:t> </a:t>
            </a:r>
            <a:r>
              <a:rPr lang="en-US" sz="2600" dirty="0" err="1"/>
              <a:t>đầu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quý</a:t>
            </a:r>
            <a:r>
              <a:rPr lang="en-US" sz="2600" dirty="0"/>
              <a:t> IV/2021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B10A2-07CC-43E3-A300-981DF7BB65F3}"/>
              </a:ext>
            </a:extLst>
          </p:cNvPr>
          <p:cNvSpPr txBox="1"/>
          <p:nvPr/>
        </p:nvSpPr>
        <p:spPr>
          <a:xfrm>
            <a:off x="2538045" y="6318739"/>
            <a:ext cx="343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TCTK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E36AB-878E-4F96-D694-D3D0AE5C0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6" y="2819399"/>
            <a:ext cx="5685690" cy="3429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AEAA5-7824-2BF2-DEDF-7D4F71889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19399"/>
            <a:ext cx="5732584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7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29BD-DD69-4078-93AE-3A8DC398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2E0D1-73C6-4747-847B-DA498BC454C1}"/>
              </a:ext>
            </a:extLst>
          </p:cNvPr>
          <p:cNvSpPr txBox="1"/>
          <p:nvPr/>
        </p:nvSpPr>
        <p:spPr>
          <a:xfrm>
            <a:off x="2061795" y="6060098"/>
            <a:ext cx="343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Economist.com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B09F0-FCA1-E347-EB54-3EF44B46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25" y="1878594"/>
            <a:ext cx="11653031" cy="4093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16CC37-40F2-D34C-AC39-EDB5AFF99E47}"/>
              </a:ext>
            </a:extLst>
          </p:cNvPr>
          <p:cNvSpPr txBox="1">
            <a:spLocks/>
          </p:cNvSpPr>
          <p:nvPr/>
        </p:nvSpPr>
        <p:spPr>
          <a:xfrm>
            <a:off x="448408" y="785446"/>
            <a:ext cx="11295184" cy="9598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indent="-18288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200" i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731520" indent="-18288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005840" indent="-18288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1188720" indent="-13716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 I/2022 </a:t>
            </a:r>
            <a:r>
              <a:rPr lang="en-US" sz="2800" dirty="0" err="1"/>
              <a:t>tương</a:t>
            </a:r>
            <a:r>
              <a:rPr lang="en-US" sz="2800" dirty="0"/>
              <a:t> đối </a:t>
            </a:r>
            <a:r>
              <a:rPr lang="en-US" sz="2800" dirty="0" err="1"/>
              <a:t>cao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vực</a:t>
            </a:r>
            <a:endParaRPr lang="en-US" sz="2800" dirty="0"/>
          </a:p>
          <a:p>
            <a:pPr lvl="1"/>
            <a:r>
              <a:rPr lang="en-US" sz="2400" dirty="0" err="1"/>
              <a:t>Không</a:t>
            </a:r>
            <a:r>
              <a:rPr lang="en-US" sz="2400" dirty="0"/>
              <a:t> “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nhịp</a:t>
            </a:r>
            <a:r>
              <a:rPr lang="en-US" sz="2400" dirty="0"/>
              <a:t>”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ở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46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617E-D9BB-467F-93D5-8FBD8956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5E1CB-6938-4643-A951-6786A36E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923"/>
            <a:ext cx="10972800" cy="5826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Xu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(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tiềm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)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8D569-F503-4F0C-8FA2-3C9FAE2A8821}"/>
              </a:ext>
            </a:extLst>
          </p:cNvPr>
          <p:cNvSpPr txBox="1"/>
          <p:nvPr/>
        </p:nvSpPr>
        <p:spPr>
          <a:xfrm>
            <a:off x="2610962" y="6324600"/>
            <a:ext cx="411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của CIEM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65B45-8777-DF10-FED0-FBFD9E856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5" y="2132501"/>
            <a:ext cx="10471429" cy="4092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20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7E92-4CA1-9D5A-A5EC-366C0745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6" y="576648"/>
            <a:ext cx="11487665" cy="1357184"/>
          </a:xfrm>
        </p:spPr>
        <p:txBody>
          <a:bodyPr>
            <a:noAutofit/>
          </a:bodyPr>
          <a:lstStyle/>
          <a:p>
            <a:r>
              <a:rPr lang="en-US" sz="2800" b="0" dirty="0" err="1">
                <a:solidFill>
                  <a:schemeClr val="tx1"/>
                </a:solidFill>
              </a:rPr>
              <a:t>Cơ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cấu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tăng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trưởng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theo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ngành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ít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nhiều</a:t>
            </a:r>
            <a:r>
              <a:rPr lang="en-US" sz="2800" b="0" dirty="0">
                <a:solidFill>
                  <a:schemeClr val="tx1"/>
                </a:solidFill>
              </a:rPr>
              <a:t> cho </a:t>
            </a:r>
            <a:r>
              <a:rPr lang="en-US" sz="2800" b="0" dirty="0" err="1">
                <a:solidFill>
                  <a:schemeClr val="tx1"/>
                </a:solidFill>
              </a:rPr>
              <a:t>thấy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sức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chống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chịu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tốt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trong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khó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khăn</a:t>
            </a:r>
            <a:r>
              <a:rPr lang="en-US" sz="2800" b="0" dirty="0">
                <a:solidFill>
                  <a:schemeClr val="tx1"/>
                </a:solidFill>
              </a:rPr>
              <a:t>, </a:t>
            </a:r>
            <a:r>
              <a:rPr lang="en-US" sz="2800" b="0" dirty="0" err="1">
                <a:solidFill>
                  <a:schemeClr val="tx1"/>
                </a:solidFill>
              </a:rPr>
              <a:t>nhưng</a:t>
            </a:r>
            <a:r>
              <a:rPr lang="en-US" sz="2800" b="0" dirty="0">
                <a:solidFill>
                  <a:schemeClr val="tx1"/>
                </a:solidFill>
              </a:rPr>
              <a:t> động </a:t>
            </a:r>
            <a:r>
              <a:rPr lang="en-US" sz="2800" b="0" dirty="0" err="1">
                <a:solidFill>
                  <a:schemeClr val="tx1"/>
                </a:solidFill>
              </a:rPr>
              <a:t>lực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trong</a:t>
            </a:r>
            <a:r>
              <a:rPr lang="en-US" sz="2800" b="0" dirty="0">
                <a:solidFill>
                  <a:schemeClr val="tx1"/>
                </a:solidFill>
              </a:rPr>
              <a:t> “</a:t>
            </a:r>
            <a:r>
              <a:rPr lang="en-US" sz="2800" b="0" dirty="0" err="1">
                <a:solidFill>
                  <a:schemeClr val="tx1"/>
                </a:solidFill>
              </a:rPr>
              <a:t>điều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kiện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bình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thường</a:t>
            </a:r>
            <a:r>
              <a:rPr lang="en-US" sz="2800" b="0" dirty="0">
                <a:solidFill>
                  <a:schemeClr val="tx1"/>
                </a:solidFill>
              </a:rPr>
              <a:t>” </a:t>
            </a:r>
            <a:r>
              <a:rPr lang="en-US" sz="2800" b="0" dirty="0" err="1">
                <a:solidFill>
                  <a:schemeClr val="tx1"/>
                </a:solidFill>
              </a:rPr>
              <a:t>còn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hạn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  <a:r>
              <a:rPr lang="en-US" sz="2800" b="0" dirty="0" err="1">
                <a:solidFill>
                  <a:schemeClr val="tx1"/>
                </a:solidFill>
              </a:rPr>
              <a:t>chế</a:t>
            </a:r>
            <a:r>
              <a:rPr lang="en-US" sz="28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76069-76E0-7582-5BE5-A652898DD2FB}"/>
              </a:ext>
            </a:extLst>
          </p:cNvPr>
          <p:cNvSpPr txBox="1"/>
          <p:nvPr/>
        </p:nvSpPr>
        <p:spPr>
          <a:xfrm>
            <a:off x="1951099" y="6391980"/>
            <a:ext cx="343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TCTK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FBA2E-060C-C5C7-03CA-B57C3043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4" y="2118293"/>
            <a:ext cx="11588467" cy="4163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301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1099</TotalTime>
  <Words>2018</Words>
  <Application>Microsoft Office PowerPoint</Application>
  <PresentationFormat>Widescreen</PresentationFormat>
  <Paragraphs>214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</vt:lpstr>
      <vt:lpstr>Times New Roman</vt:lpstr>
      <vt:lpstr>Wingdings</vt:lpstr>
      <vt:lpstr>Clarity</vt:lpstr>
      <vt:lpstr>KINH TẾ VIỆT NAM 6 THÁNG ĐẦU NĂM 2022 Cải cách và phát triển bền vững</vt:lpstr>
      <vt:lpstr>Nội dung</vt:lpstr>
      <vt:lpstr>1. Bối cảnh quốc tế và trong nước</vt:lpstr>
      <vt:lpstr>Đánh giá triển vọng tăng trưởng kinh tế thế giới  2022-2023 (%) (Theo NHTG, tháng 6/2022)</vt:lpstr>
      <vt:lpstr>Bối cảnh trong nước</vt:lpstr>
      <vt:lpstr>2. Tình hình kinh tế vĩ mô 6 tháng đầu năm 2022</vt:lpstr>
      <vt:lpstr>PowerPoint Presentation</vt:lpstr>
      <vt:lpstr>PowerPoint Presentation</vt:lpstr>
      <vt:lpstr>Cơ cấu tăng trưởng theo ngành ít nhiều cho thấy sức chống chịu tốt trong khó khăn, nhưng động lực trong “điều kiện bình thường” còn hạn chế?</vt:lpstr>
      <vt:lpstr>Ảnh hưởng đến lao động, việc làm đặc biệt lớn trong năm 2021, nhưng đã phục hồi vào đầu năm 2022</vt:lpstr>
      <vt:lpstr>PowerPoint Presentation</vt:lpstr>
      <vt:lpstr>PowerPoint Presentation</vt:lpstr>
      <vt:lpstr>Diễn biến tỷ giá VNĐ/USD, 6T/2022</vt:lpstr>
      <vt:lpstr>Thu hút đầu tư nước ngoài vào Việt Nam, 6T/2022</vt:lpstr>
      <vt:lpstr>Diễn biến xuất nhập khẩu, 6T/2022</vt:lpstr>
      <vt:lpstr>PowerPoint Presentation</vt:lpstr>
      <vt:lpstr>3. Cập nhật triển vọng kinh tế 2022  </vt:lpstr>
      <vt:lpstr>4. Một số vấn đề nổi bật</vt:lpstr>
      <vt:lpstr>Tốc độ tăng TFP bình quân có cải thiện qua các giai đoạn, song chưa đủ dài</vt:lpstr>
      <vt:lpstr>PowerPoint Presentation</vt:lpstr>
      <vt:lpstr>PowerPoint Presentation</vt:lpstr>
      <vt:lpstr>PowerPoint Presentation</vt:lpstr>
      <vt:lpstr>PowerPoint Presentation</vt:lpstr>
      <vt:lpstr>5. Một số kiến nghị chính sách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THÚC ĐẨY PHỤC HỒI KINH TẾ VÀ CẢI CÁCH THỂ CHẾ SAU ĐẠI DỊCH COVID-19: ĐỀ XUẤT CHO VIỆT NAM</dc:title>
  <dc:creator>Anh Duong Nguyen</dc:creator>
  <cp:lastModifiedBy>Anh Duong</cp:lastModifiedBy>
  <cp:revision>177</cp:revision>
  <dcterms:created xsi:type="dcterms:W3CDTF">2021-04-15T15:51:57Z</dcterms:created>
  <dcterms:modified xsi:type="dcterms:W3CDTF">2022-07-15T01:11:36Z</dcterms:modified>
</cp:coreProperties>
</file>