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53"/>
  </p:notesMasterIdLst>
  <p:handoutMasterIdLst>
    <p:handoutMasterId r:id="rId54"/>
  </p:handoutMasterIdLst>
  <p:sldIdLst>
    <p:sldId id="256" r:id="rId2"/>
    <p:sldId id="457" r:id="rId3"/>
    <p:sldId id="585" r:id="rId4"/>
    <p:sldId id="782" r:id="rId5"/>
    <p:sldId id="719" r:id="rId6"/>
    <p:sldId id="720" r:id="rId7"/>
    <p:sldId id="689" r:id="rId8"/>
    <p:sldId id="724" r:id="rId9"/>
    <p:sldId id="784" r:id="rId10"/>
    <p:sldId id="785" r:id="rId11"/>
    <p:sldId id="786" r:id="rId12"/>
    <p:sldId id="727" r:id="rId13"/>
    <p:sldId id="728" r:id="rId14"/>
    <p:sldId id="787" r:id="rId15"/>
    <p:sldId id="788" r:id="rId16"/>
    <p:sldId id="789" r:id="rId17"/>
    <p:sldId id="790" r:id="rId18"/>
    <p:sldId id="791" r:id="rId19"/>
    <p:sldId id="792" r:id="rId20"/>
    <p:sldId id="793" r:id="rId21"/>
    <p:sldId id="794" r:id="rId22"/>
    <p:sldId id="795" r:id="rId23"/>
    <p:sldId id="796" r:id="rId24"/>
    <p:sldId id="797" r:id="rId25"/>
    <p:sldId id="798" r:id="rId26"/>
    <p:sldId id="799" r:id="rId27"/>
    <p:sldId id="800" r:id="rId28"/>
    <p:sldId id="801" r:id="rId29"/>
    <p:sldId id="802" r:id="rId30"/>
    <p:sldId id="822" r:id="rId31"/>
    <p:sldId id="803" r:id="rId32"/>
    <p:sldId id="804" r:id="rId33"/>
    <p:sldId id="805" r:id="rId34"/>
    <p:sldId id="806" r:id="rId35"/>
    <p:sldId id="807" r:id="rId36"/>
    <p:sldId id="808" r:id="rId37"/>
    <p:sldId id="809" r:id="rId38"/>
    <p:sldId id="810" r:id="rId39"/>
    <p:sldId id="740" r:id="rId40"/>
    <p:sldId id="811" r:id="rId41"/>
    <p:sldId id="821" r:id="rId42"/>
    <p:sldId id="812" r:id="rId43"/>
    <p:sldId id="813" r:id="rId44"/>
    <p:sldId id="814" r:id="rId45"/>
    <p:sldId id="815" r:id="rId46"/>
    <p:sldId id="816" r:id="rId47"/>
    <p:sldId id="817" r:id="rId48"/>
    <p:sldId id="818" r:id="rId49"/>
    <p:sldId id="819" r:id="rId50"/>
    <p:sldId id="820" r:id="rId51"/>
    <p:sldId id="688" r:id="rId52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00"/>
    <a:srgbClr val="000000"/>
    <a:srgbClr val="CC0099"/>
    <a:srgbClr val="FD2F51"/>
    <a:srgbClr val="CCFF33"/>
    <a:srgbClr val="6600FF"/>
    <a:srgbClr val="CC66FF"/>
    <a:srgbClr val="9900FF"/>
    <a:srgbClr val="18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3605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12.2017\Ban%20DN%202019\CHIEN%20LUOC\TLTK\Book1_10.20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12.2017\Ban%20DN%202019\NGHIEN%20CUU\Aus4Reform\2021\TLTK\Book1_10.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7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8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Sheet6!$A$380</c:f>
              <c:strCache>
                <c:ptCount val="1"/>
                <c:pt idx="0">
                  <c:v>DN thành lập mới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Sheet6!$B$379:$W$379</c:f>
              <c:strCache>
                <c:ptCount val="22"/>
                <c:pt idx="0">
                  <c:v>1991-1999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Sheet6!$B$380:$W$380</c:f>
              <c:numCache>
                <c:formatCode>General</c:formatCode>
                <c:ptCount val="22"/>
                <c:pt idx="1">
                  <c:v>14.5</c:v>
                </c:pt>
                <c:pt idx="2">
                  <c:v>19.600000000000001</c:v>
                </c:pt>
                <c:pt idx="3">
                  <c:v>21.7</c:v>
                </c:pt>
                <c:pt idx="4">
                  <c:v>27.8</c:v>
                </c:pt>
                <c:pt idx="5">
                  <c:v>37.299999999999997</c:v>
                </c:pt>
                <c:pt idx="6">
                  <c:v>40</c:v>
                </c:pt>
                <c:pt idx="7">
                  <c:v>46.7</c:v>
                </c:pt>
                <c:pt idx="8">
                  <c:v>58.8</c:v>
                </c:pt>
                <c:pt idx="9">
                  <c:v>65.3</c:v>
                </c:pt>
                <c:pt idx="10">
                  <c:v>84.3</c:v>
                </c:pt>
                <c:pt idx="11" formatCode="##,#00">
                  <c:v>83.6</c:v>
                </c:pt>
                <c:pt idx="12" formatCode="##,#00">
                  <c:v>77.5</c:v>
                </c:pt>
                <c:pt idx="13" formatCode="##,#00">
                  <c:v>69.900000000000006</c:v>
                </c:pt>
                <c:pt idx="14" formatCode="##,#00">
                  <c:v>76.900000000000006</c:v>
                </c:pt>
                <c:pt idx="15" formatCode="##,#00">
                  <c:v>74.8</c:v>
                </c:pt>
                <c:pt idx="16" formatCode="##,#00">
                  <c:v>94.754000000000005</c:v>
                </c:pt>
                <c:pt idx="17" formatCode="#.#00">
                  <c:v>110.084</c:v>
                </c:pt>
                <c:pt idx="18" formatCode="##,#00">
                  <c:v>126.83799999999999</c:v>
                </c:pt>
                <c:pt idx="19" formatCode="##,#00">
                  <c:v>131.63</c:v>
                </c:pt>
                <c:pt idx="20" formatCode="##,#00">
                  <c:v>136.79</c:v>
                </c:pt>
                <c:pt idx="21" formatCode="##,#00">
                  <c:v>134.9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86-4AFE-8B5E-C879DF21C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61312"/>
        <c:axId val="92162880"/>
      </c:barChart>
      <c:lineChart>
        <c:grouping val="standard"/>
        <c:varyColors val="0"/>
        <c:ser>
          <c:idx val="1"/>
          <c:order val="1"/>
          <c:tx>
            <c:strRef>
              <c:f>Sheet6!$A$381</c:f>
              <c:strCache>
                <c:ptCount val="1"/>
                <c:pt idx="0">
                  <c:v>Bình quân năm theo giai đoạn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diamond"/>
              <c:size val="6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586-4AFE-8B5E-C879DF21C7DA}"/>
              </c:ext>
            </c:extLst>
          </c:dPt>
          <c:dPt>
            <c:idx val="1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86-4AFE-8B5E-C879DF21C7DA}"/>
              </c:ext>
            </c:extLst>
          </c:dPt>
          <c:dPt>
            <c:idx val="7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86-4AFE-8B5E-C879DF21C7DA}"/>
              </c:ext>
            </c:extLst>
          </c:dPt>
          <c:dPt>
            <c:idx val="16"/>
            <c:bubble3D val="0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86-4AFE-8B5E-C879DF21C7DA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86-4AFE-8B5E-C879DF21C7D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86-4AFE-8B5E-C879DF21C7D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86-4AFE-8B5E-C879DF21C7D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86-4AFE-8B5E-C879DF21C7D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86-4AFE-8B5E-C879DF21C7DA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86-4AFE-8B5E-C879DF21C7DA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86-4AFE-8B5E-C879DF21C7DA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86-4AFE-8B5E-C879DF21C7DA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86-4AFE-8B5E-C879DF21C7DA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86-4AFE-8B5E-C879DF21C7DA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86-4AFE-8B5E-C879DF21C7DA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86-4AFE-8B5E-C879DF21C7DA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86-4AFE-8B5E-C879DF21C7DA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86-4AFE-8B5E-C879DF21C7DA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86-4AFE-8B5E-C879DF21C7DA}"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86-4AFE-8B5E-C879DF21C7DA}"/>
                </c:ext>
              </c:extLst>
            </c:dLbl>
            <c:dLbl>
              <c:idx val="2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86-4AFE-8B5E-C879DF21C7DA}"/>
                </c:ext>
              </c:extLst>
            </c:dLbl>
            <c:dLbl>
              <c:idx val="2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586-4AFE-8B5E-C879DF21C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Sheet6!$B$379:$W$379</c:f>
              <c:strCache>
                <c:ptCount val="22"/>
                <c:pt idx="0">
                  <c:v>1991-1999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</c:strCache>
            </c:strRef>
          </c:cat>
          <c:val>
            <c:numRef>
              <c:f>Sheet6!$B$381:$W$381</c:f>
              <c:numCache>
                <c:formatCode>#.#00</c:formatCode>
                <c:ptCount val="22"/>
                <c:pt idx="0">
                  <c:v>5.2</c:v>
                </c:pt>
                <c:pt idx="1">
                  <c:v>26.816666666666663</c:v>
                </c:pt>
                <c:pt idx="2">
                  <c:v>26.816666666666663</c:v>
                </c:pt>
                <c:pt idx="3">
                  <c:v>26.816666666666663</c:v>
                </c:pt>
                <c:pt idx="4">
                  <c:v>26.816666666666663</c:v>
                </c:pt>
                <c:pt idx="5">
                  <c:v>26.816666666666663</c:v>
                </c:pt>
                <c:pt idx="6">
                  <c:v>26.816666666666663</c:v>
                </c:pt>
                <c:pt idx="7">
                  <c:v>70.86666666666666</c:v>
                </c:pt>
                <c:pt idx="8">
                  <c:v>70.900000000000006</c:v>
                </c:pt>
                <c:pt idx="9">
                  <c:v>70.900000000000006</c:v>
                </c:pt>
                <c:pt idx="10">
                  <c:v>70.900000000000006</c:v>
                </c:pt>
                <c:pt idx="11">
                  <c:v>70.900000000000006</c:v>
                </c:pt>
                <c:pt idx="12">
                  <c:v>70.900000000000006</c:v>
                </c:pt>
                <c:pt idx="13">
                  <c:v>70.900000000000006</c:v>
                </c:pt>
                <c:pt idx="14">
                  <c:v>70.900000000000006</c:v>
                </c:pt>
                <c:pt idx="15">
                  <c:v>70.900000000000006</c:v>
                </c:pt>
                <c:pt idx="16">
                  <c:v>122.49933333333333</c:v>
                </c:pt>
                <c:pt idx="17">
                  <c:v>122.5</c:v>
                </c:pt>
                <c:pt idx="18">
                  <c:v>122.5</c:v>
                </c:pt>
                <c:pt idx="19">
                  <c:v>122.5</c:v>
                </c:pt>
                <c:pt idx="20">
                  <c:v>122.5</c:v>
                </c:pt>
                <c:pt idx="21">
                  <c:v>122.5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4586-4AFE-8B5E-C879DF21C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61312"/>
        <c:axId val="92162880"/>
      </c:lineChart>
      <c:catAx>
        <c:axId val="1348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2162880"/>
        <c:crosses val="autoZero"/>
        <c:auto val="1"/>
        <c:lblAlgn val="ctr"/>
        <c:lblOffset val="100"/>
        <c:noMultiLvlLbl val="0"/>
      </c:catAx>
      <c:valAx>
        <c:axId val="9216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34861312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100"/>
              <a:t>ĐVT: 1.000 đồng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Sheet1!$A$341</c:f>
              <c:strCache>
                <c:ptCount val="1"/>
                <c:pt idx="0">
                  <c:v>DN Nhà nước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Sheet1!$B$340:$J$340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Sheet1!$B$341:$J$341</c:f>
              <c:numCache>
                <c:formatCode>0</c:formatCode>
                <c:ptCount val="9"/>
                <c:pt idx="0">
                  <c:v>7532</c:v>
                </c:pt>
                <c:pt idx="1">
                  <c:v>8033</c:v>
                </c:pt>
                <c:pt idx="2">
                  <c:v>8432</c:v>
                </c:pt>
                <c:pt idx="3">
                  <c:v>9793</c:v>
                </c:pt>
                <c:pt idx="4">
                  <c:v>9509</c:v>
                </c:pt>
                <c:pt idx="5">
                  <c:v>11411</c:v>
                </c:pt>
                <c:pt idx="6">
                  <c:v>11887</c:v>
                </c:pt>
                <c:pt idx="7">
                  <c:v>12556</c:v>
                </c:pt>
                <c:pt idx="8">
                  <c:v>14210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2A-4BBC-AECF-D926552C1754}"/>
            </c:ext>
          </c:extLst>
        </c:ser>
        <c:ser>
          <c:idx val="1"/>
          <c:order val="1"/>
          <c:tx>
            <c:strRef>
              <c:f>Sheet1!$A$342</c:f>
              <c:strCache>
                <c:ptCount val="1"/>
                <c:pt idx="0">
                  <c:v>DN khu vực tư nhân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Sheet1!$B$340:$J$340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Sheet1!$B$342:$J$342</c:f>
              <c:numCache>
                <c:formatCode>0</c:formatCode>
                <c:ptCount val="9"/>
                <c:pt idx="0">
                  <c:v>3857</c:v>
                </c:pt>
                <c:pt idx="1">
                  <c:v>4398</c:v>
                </c:pt>
                <c:pt idx="2">
                  <c:v>4733</c:v>
                </c:pt>
                <c:pt idx="3">
                  <c:v>5327</c:v>
                </c:pt>
                <c:pt idx="4">
                  <c:v>6225</c:v>
                </c:pt>
                <c:pt idx="5">
                  <c:v>6405</c:v>
                </c:pt>
                <c:pt idx="6">
                  <c:v>7369</c:v>
                </c:pt>
                <c:pt idx="7">
                  <c:v>7868</c:v>
                </c:pt>
                <c:pt idx="8">
                  <c:v>8312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2A-4BBC-AECF-D926552C1754}"/>
            </c:ext>
          </c:extLst>
        </c:ser>
        <c:ser>
          <c:idx val="2"/>
          <c:order val="2"/>
          <c:tx>
            <c:strRef>
              <c:f>Sheet1!$A$343</c:f>
              <c:strCache>
                <c:ptCount val="1"/>
                <c:pt idx="0">
                  <c:v>DN có vốn đầu tư nước ngoài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Sheet1!$B$340:$J$340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Sheet1!$B$343:$J$343</c:f>
              <c:numCache>
                <c:formatCode>0</c:formatCode>
                <c:ptCount val="9"/>
                <c:pt idx="0">
                  <c:v>4994</c:v>
                </c:pt>
                <c:pt idx="1">
                  <c:v>5996</c:v>
                </c:pt>
                <c:pt idx="2">
                  <c:v>6768</c:v>
                </c:pt>
                <c:pt idx="3">
                  <c:v>6955</c:v>
                </c:pt>
                <c:pt idx="4">
                  <c:v>7502</c:v>
                </c:pt>
                <c:pt idx="5">
                  <c:v>8504</c:v>
                </c:pt>
                <c:pt idx="6">
                  <c:v>9035</c:v>
                </c:pt>
                <c:pt idx="7">
                  <c:v>9764</c:v>
                </c:pt>
                <c:pt idx="8">
                  <c:v>10066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2A-4BBC-AECF-D926552C1754}"/>
            </c:ext>
          </c:extLst>
        </c:ser>
        <c:ser>
          <c:idx val="3"/>
          <c:order val="3"/>
          <c:tx>
            <c:strRef>
              <c:f>Sheet1!$A$344</c:f>
              <c:strCache>
                <c:ptCount val="1"/>
                <c:pt idx="0">
                  <c:v>Chung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Sheet1!$B$340:$J$340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Sheet1!$B$344:$J$344</c:f>
              <c:numCache>
                <c:formatCode>0</c:formatCode>
                <c:ptCount val="9"/>
                <c:pt idx="0">
                  <c:v>4094</c:v>
                </c:pt>
                <c:pt idx="1">
                  <c:v>4700</c:v>
                </c:pt>
                <c:pt idx="2">
                  <c:v>5322</c:v>
                </c:pt>
                <c:pt idx="3">
                  <c:v>5799</c:v>
                </c:pt>
                <c:pt idx="4">
                  <c:v>6966</c:v>
                </c:pt>
                <c:pt idx="5">
                  <c:v>7514</c:v>
                </c:pt>
                <c:pt idx="6">
                  <c:v>8269</c:v>
                </c:pt>
                <c:pt idx="7">
                  <c:v>8836</c:v>
                </c:pt>
                <c:pt idx="8">
                  <c:v>9325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2A-4BBC-AECF-D926552C1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955776"/>
        <c:axId val="93071040"/>
      </c:barChart>
      <c:catAx>
        <c:axId val="13895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3071040"/>
        <c:crosses val="autoZero"/>
        <c:auto val="1"/>
        <c:lblAlgn val="ctr"/>
        <c:lblOffset val="100"/>
        <c:noMultiLvlLbl val="0"/>
      </c:catAx>
      <c:valAx>
        <c:axId val="9307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38955776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Sheet6!$D$572:$D$587</c:f>
              <c:strCache>
                <c:ptCount val="16"/>
                <c:pt idx="0">
                  <c:v>Philippines</c:v>
                </c:pt>
                <c:pt idx="1">
                  <c:v>Campuchia</c:v>
                </c:pt>
                <c:pt idx="2">
                  <c:v>Thái Lan</c:v>
                </c:pt>
                <c:pt idx="3">
                  <c:v>Đức</c:v>
                </c:pt>
                <c:pt idx="4">
                  <c:v>Việt Nam</c:v>
                </c:pt>
                <c:pt idx="5">
                  <c:v>Brunei</c:v>
                </c:pt>
                <c:pt idx="6">
                  <c:v>Malaysia</c:v>
                </c:pt>
                <c:pt idx="7">
                  <c:v>Hàn Quốc</c:v>
                </c:pt>
                <c:pt idx="8">
                  <c:v>Ý</c:v>
                </c:pt>
                <c:pt idx="9">
                  <c:v>Nga</c:v>
                </c:pt>
                <c:pt idx="10">
                  <c:v>Pháp</c:v>
                </c:pt>
                <c:pt idx="11">
                  <c:v>Singapore</c:v>
                </c:pt>
                <c:pt idx="12">
                  <c:v>Nam Phi</c:v>
                </c:pt>
                <c:pt idx="13">
                  <c:v>Úc</c:v>
                </c:pt>
                <c:pt idx="14">
                  <c:v>Anh</c:v>
                </c:pt>
                <c:pt idx="15">
                  <c:v>New Zealand</c:v>
                </c:pt>
              </c:strCache>
            </c:strRef>
          </c:cat>
          <c:val>
            <c:numRef>
              <c:f>Sheet6!$E$572:$E$587</c:f>
              <c:numCache>
                <c:formatCode>General</c:formatCode>
                <c:ptCount val="16"/>
                <c:pt idx="0">
                  <c:v>0.28999999999999998</c:v>
                </c:pt>
                <c:pt idx="1">
                  <c:v>0.67</c:v>
                </c:pt>
                <c:pt idx="2">
                  <c:v>1.1299999999999999</c:v>
                </c:pt>
                <c:pt idx="3">
                  <c:v>1.35</c:v>
                </c:pt>
                <c:pt idx="4">
                  <c:v>1.61</c:v>
                </c:pt>
                <c:pt idx="5">
                  <c:v>2.4</c:v>
                </c:pt>
                <c:pt idx="6">
                  <c:v>2.4</c:v>
                </c:pt>
                <c:pt idx="7">
                  <c:v>2.56</c:v>
                </c:pt>
                <c:pt idx="8">
                  <c:v>2.96</c:v>
                </c:pt>
                <c:pt idx="9">
                  <c:v>3.26</c:v>
                </c:pt>
                <c:pt idx="10">
                  <c:v>4.84</c:v>
                </c:pt>
                <c:pt idx="11">
                  <c:v>10</c:v>
                </c:pt>
                <c:pt idx="12">
                  <c:v>10.210000000000001</c:v>
                </c:pt>
                <c:pt idx="13">
                  <c:v>14.47</c:v>
                </c:pt>
                <c:pt idx="14">
                  <c:v>15.65</c:v>
                </c:pt>
                <c:pt idx="15">
                  <c:v>17.84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D88-4023-9B05-56413FDB1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335168"/>
        <c:axId val="92165760"/>
      </c:barChart>
      <c:catAx>
        <c:axId val="13933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65760"/>
        <c:crosses val="autoZero"/>
        <c:auto val="1"/>
        <c:lblAlgn val="ctr"/>
        <c:lblOffset val="100"/>
        <c:noMultiLvlLbl val="0"/>
      </c:catAx>
      <c:valAx>
        <c:axId val="92165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3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Vốn SXKD và giá trị TSCĐ trung bình DN, 2019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Sheet6!$E$590</c:f>
              <c:strCache>
                <c:ptCount val="1"/>
                <c:pt idx="0">
                  <c:v>Vốn SXKD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Sheet6!$D$591:$D$593</c:f>
              <c:strCache>
                <c:ptCount val="3"/>
                <c:pt idx="0">
                  <c:v>DNNN</c:v>
                </c:pt>
                <c:pt idx="1">
                  <c:v>DN khu vực tư nhân</c:v>
                </c:pt>
                <c:pt idx="2">
                  <c:v>DN FDI</c:v>
                </c:pt>
              </c:strCache>
            </c:strRef>
          </c:cat>
          <c:val>
            <c:numRef>
              <c:f>Sheet6!$E$591:$E$593</c:f>
              <c:numCache>
                <c:formatCode>General</c:formatCode>
                <c:ptCount val="3"/>
                <c:pt idx="0">
                  <c:v>4437.08</c:v>
                </c:pt>
                <c:pt idx="1">
                  <c:v>37.369999999999997</c:v>
                </c:pt>
                <c:pt idx="2">
                  <c:v>394.9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AB-462B-94CC-542CD2E8F192}"/>
            </c:ext>
          </c:extLst>
        </c:ser>
        <c:ser>
          <c:idx val="1"/>
          <c:order val="1"/>
          <c:tx>
            <c:strRef>
              <c:f>Sheet6!$F$590</c:f>
              <c:strCache>
                <c:ptCount val="1"/>
                <c:pt idx="0">
                  <c:v>Giá trị TSCĐ và đầu tư tài chính dài hạn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Sheet6!$D$591:$D$593</c:f>
              <c:strCache>
                <c:ptCount val="3"/>
                <c:pt idx="0">
                  <c:v>DNNN</c:v>
                </c:pt>
                <c:pt idx="1">
                  <c:v>DN khu vực tư nhân</c:v>
                </c:pt>
                <c:pt idx="2">
                  <c:v>DN FDI</c:v>
                </c:pt>
              </c:strCache>
            </c:strRef>
          </c:cat>
          <c:val>
            <c:numRef>
              <c:f>Sheet6!$F$591:$F$593</c:f>
              <c:numCache>
                <c:formatCode>General</c:formatCode>
                <c:ptCount val="3"/>
                <c:pt idx="0">
                  <c:v>1567.9</c:v>
                </c:pt>
                <c:pt idx="1">
                  <c:v>13</c:v>
                </c:pt>
                <c:pt idx="2">
                  <c:v>180.3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AB-462B-94CC-542CD2E8F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122944"/>
        <c:axId val="93073920"/>
      </c:barChart>
      <c:catAx>
        <c:axId val="311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73920"/>
        <c:crosses val="autoZero"/>
        <c:auto val="1"/>
        <c:lblAlgn val="ctr"/>
        <c:lblOffset val="100"/>
        <c:noMultiLvlLbl val="0"/>
      </c:catAx>
      <c:valAx>
        <c:axId val="9307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2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Trang bị TSCĐ bình quân lao động (triệu đồng)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Sheet6!$A$599</c:f>
              <c:strCache>
                <c:ptCount val="1"/>
                <c:pt idx="0">
                  <c:v>DNNN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Sheet6!$B$598:$J$598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Sheet6!$B$599:$J$599</c:f>
              <c:numCache>
                <c:formatCode>#.#00</c:formatCode>
                <c:ptCount val="9"/>
                <c:pt idx="0">
                  <c:v>569.1</c:v>
                </c:pt>
                <c:pt idx="1">
                  <c:v>516.1</c:v>
                </c:pt>
                <c:pt idx="2">
                  <c:v>619.9</c:v>
                </c:pt>
                <c:pt idx="3">
                  <c:v>735.4</c:v>
                </c:pt>
                <c:pt idx="4">
                  <c:v>732.2</c:v>
                </c:pt>
                <c:pt idx="5">
                  <c:v>1053.5999999999999</c:v>
                </c:pt>
                <c:pt idx="6">
                  <c:v>1123.8</c:v>
                </c:pt>
                <c:pt idx="7">
                  <c:v>1155</c:v>
                </c:pt>
                <c:pt idx="8">
                  <c:v>1197.5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44-4B8B-8A52-F285D00544A8}"/>
            </c:ext>
          </c:extLst>
        </c:ser>
        <c:ser>
          <c:idx val="1"/>
          <c:order val="1"/>
          <c:tx>
            <c:strRef>
              <c:f>Sheet6!$A$600</c:f>
              <c:strCache>
                <c:ptCount val="1"/>
                <c:pt idx="0">
                  <c:v>DN khu vực tư nhân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Sheet6!$B$598:$J$598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Sheet6!$B$600:$J$600</c:f>
              <c:numCache>
                <c:formatCode>#.#00</c:formatCode>
                <c:ptCount val="9"/>
                <c:pt idx="0">
                  <c:v>148.69999999999999</c:v>
                </c:pt>
                <c:pt idx="1">
                  <c:v>140.1</c:v>
                </c:pt>
                <c:pt idx="2">
                  <c:v>139.1</c:v>
                </c:pt>
                <c:pt idx="3">
                  <c:v>157.5</c:v>
                </c:pt>
                <c:pt idx="4">
                  <c:v>208.6</c:v>
                </c:pt>
                <c:pt idx="5">
                  <c:v>175.6</c:v>
                </c:pt>
                <c:pt idx="6">
                  <c:v>221.8</c:v>
                </c:pt>
                <c:pt idx="7">
                  <c:v>247.4</c:v>
                </c:pt>
                <c:pt idx="8">
                  <c:v>265.39999999999998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44-4B8B-8A52-F285D00544A8}"/>
            </c:ext>
          </c:extLst>
        </c:ser>
        <c:ser>
          <c:idx val="2"/>
          <c:order val="2"/>
          <c:tx>
            <c:strRef>
              <c:f>Sheet6!$A$601</c:f>
              <c:strCache>
                <c:ptCount val="1"/>
                <c:pt idx="0">
                  <c:v>DN FDI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Sheet6!$B$598:$J$598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Sheet6!$B$601:$J$601</c:f>
              <c:numCache>
                <c:formatCode>#.#00</c:formatCode>
                <c:ptCount val="9"/>
                <c:pt idx="0">
                  <c:v>272.60000000000002</c:v>
                </c:pt>
                <c:pt idx="1">
                  <c:v>258.8</c:v>
                </c:pt>
                <c:pt idx="2">
                  <c:v>260.5</c:v>
                </c:pt>
                <c:pt idx="3">
                  <c:v>282.5</c:v>
                </c:pt>
                <c:pt idx="4">
                  <c:v>275.7</c:v>
                </c:pt>
                <c:pt idx="5">
                  <c:v>302.39999999999998</c:v>
                </c:pt>
                <c:pt idx="6">
                  <c:v>348.8</c:v>
                </c:pt>
                <c:pt idx="7">
                  <c:v>369.7</c:v>
                </c:pt>
                <c:pt idx="8">
                  <c:v>407.4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44-4B8B-8A52-F285D00544A8}"/>
            </c:ext>
          </c:extLst>
        </c:ser>
        <c:ser>
          <c:idx val="3"/>
          <c:order val="3"/>
          <c:tx>
            <c:strRef>
              <c:f>Sheet6!$A$602</c:f>
              <c:strCache>
                <c:ptCount val="1"/>
                <c:pt idx="0">
                  <c:v>Chung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Sheet6!$B$598:$J$598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Sheet6!$B$602:$J$602</c:f>
              <c:numCache>
                <c:formatCode>#.#00</c:formatCode>
                <c:ptCount val="9"/>
                <c:pt idx="0">
                  <c:v>238.2</c:v>
                </c:pt>
                <c:pt idx="1">
                  <c:v>224.2</c:v>
                </c:pt>
                <c:pt idx="2">
                  <c:v>237.4</c:v>
                </c:pt>
                <c:pt idx="3">
                  <c:v>264</c:v>
                </c:pt>
                <c:pt idx="4">
                  <c:v>286.5</c:v>
                </c:pt>
                <c:pt idx="5">
                  <c:v>297.7</c:v>
                </c:pt>
                <c:pt idx="6">
                  <c:v>338.3</c:v>
                </c:pt>
                <c:pt idx="7">
                  <c:v>357</c:v>
                </c:pt>
                <c:pt idx="8">
                  <c:v>381.4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544-4B8B-8A52-F285D0054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891456"/>
        <c:axId val="93102656"/>
      </c:barChart>
      <c:catAx>
        <c:axId val="15189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02656"/>
        <c:crosses val="autoZero"/>
        <c:auto val="1"/>
        <c:lblAlgn val="ctr"/>
        <c:lblOffset val="100"/>
        <c:noMultiLvlLbl val="0"/>
      </c:catAx>
      <c:valAx>
        <c:axId val="9310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89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Sheet1!$A$591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Sheet1!$B$590:$G$590</c:f>
              <c:strCache>
                <c:ptCount val="6"/>
                <c:pt idx="0">
                  <c:v>Indonesia</c:v>
                </c:pt>
                <c:pt idx="1">
                  <c:v>Malaysia</c:v>
                </c:pt>
                <c:pt idx="2">
                  <c:v>Philippines</c:v>
                </c:pt>
                <c:pt idx="3">
                  <c:v>Singapore</c:v>
                </c:pt>
                <c:pt idx="4">
                  <c:v>Thái Lan</c:v>
                </c:pt>
                <c:pt idx="5">
                  <c:v>Việt Nam</c:v>
                </c:pt>
              </c:strCache>
            </c:strRef>
          </c:cat>
          <c:val>
            <c:numRef>
              <c:f>Sheet1!$B$591:$G$591</c:f>
              <c:numCache>
                <c:formatCode>#.#00</c:formatCode>
                <c:ptCount val="6"/>
                <c:pt idx="0">
                  <c:v>43.3</c:v>
                </c:pt>
                <c:pt idx="1">
                  <c:v>62.3</c:v>
                </c:pt>
                <c:pt idx="2">
                  <c:v>48.9</c:v>
                </c:pt>
                <c:pt idx="3">
                  <c:v>55.7</c:v>
                </c:pt>
                <c:pt idx="4">
                  <c:v>67.7</c:v>
                </c:pt>
                <c:pt idx="5">
                  <c:v>28.4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54-4695-9D52-8A409F9E6882}"/>
            </c:ext>
          </c:extLst>
        </c:ser>
        <c:ser>
          <c:idx val="1"/>
          <c:order val="1"/>
          <c:tx>
            <c:strRef>
              <c:f>Sheet1!$A$592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Sheet1!$B$590:$G$590</c:f>
              <c:strCache>
                <c:ptCount val="6"/>
                <c:pt idx="0">
                  <c:v>Indonesia</c:v>
                </c:pt>
                <c:pt idx="1">
                  <c:v>Malaysia</c:v>
                </c:pt>
                <c:pt idx="2">
                  <c:v>Philippines</c:v>
                </c:pt>
                <c:pt idx="3">
                  <c:v>Singapore</c:v>
                </c:pt>
                <c:pt idx="4">
                  <c:v>Thái Lan</c:v>
                </c:pt>
                <c:pt idx="5">
                  <c:v>Việt Nam</c:v>
                </c:pt>
              </c:strCache>
            </c:strRef>
          </c:cat>
          <c:val>
            <c:numRef>
              <c:f>Sheet1!$B$592:$G$592</c:f>
              <c:numCache>
                <c:formatCode>#.#00</c:formatCode>
                <c:ptCount val="6"/>
                <c:pt idx="0">
                  <c:v>54.6</c:v>
                </c:pt>
                <c:pt idx="1">
                  <c:v>71.7</c:v>
                </c:pt>
                <c:pt idx="2">
                  <c:v>58</c:v>
                </c:pt>
                <c:pt idx="3">
                  <c:v>71.7</c:v>
                </c:pt>
                <c:pt idx="4">
                  <c:v>75.400000000000006</c:v>
                </c:pt>
                <c:pt idx="5">
                  <c:v>31.9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54-4695-9D52-8A409F9E6882}"/>
            </c:ext>
          </c:extLst>
        </c:ser>
        <c:ser>
          <c:idx val="2"/>
          <c:order val="2"/>
          <c:tx>
            <c:strRef>
              <c:f>Sheet1!$A$593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Sheet1!$B$590:$G$590</c:f>
              <c:strCache>
                <c:ptCount val="6"/>
                <c:pt idx="0">
                  <c:v>Indonesia</c:v>
                </c:pt>
                <c:pt idx="1">
                  <c:v>Malaysia</c:v>
                </c:pt>
                <c:pt idx="2">
                  <c:v>Philippines</c:v>
                </c:pt>
                <c:pt idx="3">
                  <c:v>Singapore</c:v>
                </c:pt>
                <c:pt idx="4">
                  <c:v>Thái Lan</c:v>
                </c:pt>
                <c:pt idx="5">
                  <c:v>Việt Nam</c:v>
                </c:pt>
              </c:strCache>
            </c:strRef>
          </c:cat>
          <c:val>
            <c:numRef>
              <c:f>Sheet1!$B$593:$G$593</c:f>
              <c:numCache>
                <c:formatCode>#.#00</c:formatCode>
                <c:ptCount val="6"/>
                <c:pt idx="0">
                  <c:v>57.3</c:v>
                </c:pt>
                <c:pt idx="1">
                  <c:v>75.2</c:v>
                </c:pt>
                <c:pt idx="2">
                  <c:v>67</c:v>
                </c:pt>
                <c:pt idx="3">
                  <c:v>70.7</c:v>
                </c:pt>
                <c:pt idx="4">
                  <c:v>84.5</c:v>
                </c:pt>
                <c:pt idx="5">
                  <c:v>35.1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54-4695-9D52-8A409F9E6882}"/>
            </c:ext>
          </c:extLst>
        </c:ser>
        <c:ser>
          <c:idx val="3"/>
          <c:order val="3"/>
          <c:tx>
            <c:strRef>
              <c:f>Sheet1!$A$594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Sheet1!$B$590:$G$590</c:f>
              <c:strCache>
                <c:ptCount val="6"/>
                <c:pt idx="0">
                  <c:v>Indonesia</c:v>
                </c:pt>
                <c:pt idx="1">
                  <c:v>Malaysia</c:v>
                </c:pt>
                <c:pt idx="2">
                  <c:v>Philippines</c:v>
                </c:pt>
                <c:pt idx="3">
                  <c:v>Singapore</c:v>
                </c:pt>
                <c:pt idx="4">
                  <c:v>Thái Lan</c:v>
                </c:pt>
                <c:pt idx="5">
                  <c:v>Việt Nam</c:v>
                </c:pt>
              </c:strCache>
            </c:strRef>
          </c:cat>
          <c:val>
            <c:numRef>
              <c:f>Sheet1!$B$594:$G$594</c:f>
              <c:numCache>
                <c:formatCode>#.#00</c:formatCode>
                <c:ptCount val="6"/>
                <c:pt idx="0">
                  <c:v>62.7</c:v>
                </c:pt>
                <c:pt idx="1">
                  <c:v>76.900000000000006</c:v>
                </c:pt>
                <c:pt idx="2">
                  <c:v>73.099999999999994</c:v>
                </c:pt>
                <c:pt idx="3">
                  <c:v>78.099999999999994</c:v>
                </c:pt>
                <c:pt idx="4">
                  <c:v>87.5</c:v>
                </c:pt>
                <c:pt idx="5">
                  <c:v>36.799999999999997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54-4695-9D52-8A409F9E6882}"/>
            </c:ext>
          </c:extLst>
        </c:ser>
        <c:ser>
          <c:idx val="4"/>
          <c:order val="4"/>
          <c:tx>
            <c:strRef>
              <c:f>Sheet1!$A$595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Sheet1!$B$590:$G$590</c:f>
              <c:strCache>
                <c:ptCount val="6"/>
                <c:pt idx="0">
                  <c:v>Indonesia</c:v>
                </c:pt>
                <c:pt idx="1">
                  <c:v>Malaysia</c:v>
                </c:pt>
                <c:pt idx="2">
                  <c:v>Philippines</c:v>
                </c:pt>
                <c:pt idx="3">
                  <c:v>Singapore</c:v>
                </c:pt>
                <c:pt idx="4">
                  <c:v>Thái Lan</c:v>
                </c:pt>
                <c:pt idx="5">
                  <c:v>Việt Nam</c:v>
                </c:pt>
              </c:strCache>
            </c:strRef>
          </c:cat>
          <c:val>
            <c:numRef>
              <c:f>Sheet1!$B$595:$G$595</c:f>
              <c:numCache>
                <c:formatCode>#.#00</c:formatCode>
                <c:ptCount val="6"/>
                <c:pt idx="0">
                  <c:v>70.599999999999994</c:v>
                </c:pt>
                <c:pt idx="1">
                  <c:v>82.4</c:v>
                </c:pt>
                <c:pt idx="2">
                  <c:v>67.599999999999994</c:v>
                </c:pt>
                <c:pt idx="3">
                  <c:v>78.5</c:v>
                </c:pt>
                <c:pt idx="4">
                  <c:v>85.7</c:v>
                </c:pt>
                <c:pt idx="5">
                  <c:v>41.3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54-4695-9D52-8A409F9E6882}"/>
            </c:ext>
          </c:extLst>
        </c:ser>
        <c:ser>
          <c:idx val="5"/>
          <c:order val="5"/>
          <c:tx>
            <c:strRef>
              <c:f>Sheet1!$A$596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Sheet1!$B$590:$G$590</c:f>
              <c:strCache>
                <c:ptCount val="6"/>
                <c:pt idx="0">
                  <c:v>Indonesia</c:v>
                </c:pt>
                <c:pt idx="1">
                  <c:v>Malaysia</c:v>
                </c:pt>
                <c:pt idx="2">
                  <c:v>Philippines</c:v>
                </c:pt>
                <c:pt idx="3">
                  <c:v>Singapore</c:v>
                </c:pt>
                <c:pt idx="4">
                  <c:v>Thái Lan</c:v>
                </c:pt>
                <c:pt idx="5">
                  <c:v>Việt Nam</c:v>
                </c:pt>
              </c:strCache>
            </c:strRef>
          </c:cat>
          <c:val>
            <c:numRef>
              <c:f>Sheet1!$B$596:$G$596</c:f>
              <c:numCache>
                <c:formatCode>#.#00</c:formatCode>
                <c:ptCount val="6"/>
                <c:pt idx="0">
                  <c:v>70.8</c:v>
                </c:pt>
                <c:pt idx="1">
                  <c:v>95</c:v>
                </c:pt>
                <c:pt idx="2">
                  <c:v>77.2</c:v>
                </c:pt>
                <c:pt idx="3">
                  <c:v>88.3</c:v>
                </c:pt>
                <c:pt idx="4">
                  <c:v>96.6</c:v>
                </c:pt>
                <c:pt idx="5">
                  <c:v>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F54-4695-9D52-8A409F9E6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269824"/>
        <c:axId val="93105536"/>
      </c:barChart>
      <c:catAx>
        <c:axId val="1522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05536"/>
        <c:crosses val="autoZero"/>
        <c:auto val="1"/>
        <c:lblAlgn val="ctr"/>
        <c:lblOffset val="100"/>
        <c:noMultiLvlLbl val="0"/>
      </c:catAx>
      <c:valAx>
        <c:axId val="931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6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Sheet5!$M$65</c:f>
              <c:strCache>
                <c:ptCount val="1"/>
                <c:pt idx="0">
                  <c:v>DN khu vực tư nhân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Sheet5!$N$64:$V$64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Sheet5!$N$65:$V$65</c:f>
              <c:numCache>
                <c:formatCode>General</c:formatCode>
                <c:ptCount val="9"/>
                <c:pt idx="0">
                  <c:v>1.47</c:v>
                </c:pt>
                <c:pt idx="1">
                  <c:v>1.1499999999999999</c:v>
                </c:pt>
                <c:pt idx="2">
                  <c:v>1.25</c:v>
                </c:pt>
                <c:pt idx="3">
                  <c:v>1.72</c:v>
                </c:pt>
                <c:pt idx="4">
                  <c:v>1.84</c:v>
                </c:pt>
                <c:pt idx="5">
                  <c:v>1.88</c:v>
                </c:pt>
                <c:pt idx="6">
                  <c:v>2.48</c:v>
                </c:pt>
                <c:pt idx="7">
                  <c:v>2.41</c:v>
                </c:pt>
                <c:pt idx="8">
                  <c:v>1.84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8CC-42B9-844D-A531B4FABFF4}"/>
            </c:ext>
          </c:extLst>
        </c:ser>
        <c:ser>
          <c:idx val="1"/>
          <c:order val="1"/>
          <c:tx>
            <c:strRef>
              <c:f>Sheet5!$M$66</c:f>
              <c:strCache>
                <c:ptCount val="1"/>
                <c:pt idx="0">
                  <c:v>DNNN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Sheet5!$N$64:$V$64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Sheet5!$N$66:$V$66</c:f>
              <c:numCache>
                <c:formatCode>General</c:formatCode>
                <c:ptCount val="9"/>
                <c:pt idx="0">
                  <c:v>5.18</c:v>
                </c:pt>
                <c:pt idx="1">
                  <c:v>5.59</c:v>
                </c:pt>
                <c:pt idx="2" formatCode="#.000">
                  <c:v>6.5</c:v>
                </c:pt>
                <c:pt idx="3">
                  <c:v>6.14</c:v>
                </c:pt>
                <c:pt idx="4">
                  <c:v>5.57</c:v>
                </c:pt>
                <c:pt idx="5">
                  <c:v>6.62</c:v>
                </c:pt>
                <c:pt idx="6">
                  <c:v>6.43</c:v>
                </c:pt>
                <c:pt idx="7">
                  <c:v>5.58</c:v>
                </c:pt>
                <c:pt idx="8">
                  <c:v>5.76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8CC-42B9-844D-A531B4FABFF4}"/>
            </c:ext>
          </c:extLst>
        </c:ser>
        <c:ser>
          <c:idx val="2"/>
          <c:order val="2"/>
          <c:tx>
            <c:strRef>
              <c:f>Sheet5!$M$67</c:f>
              <c:strCache>
                <c:ptCount val="1"/>
                <c:pt idx="0">
                  <c:v>DN FDI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Sheet5!$N$64:$V$64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Sheet5!$N$67:$V$67</c:f>
              <c:numCache>
                <c:formatCode>General</c:formatCode>
                <c:ptCount val="9"/>
                <c:pt idx="0">
                  <c:v>5.0599999999999996</c:v>
                </c:pt>
                <c:pt idx="1">
                  <c:v>4.8499999999999996</c:v>
                </c:pt>
                <c:pt idx="2" formatCode="#.000">
                  <c:v>6.7</c:v>
                </c:pt>
                <c:pt idx="3">
                  <c:v>6.95</c:v>
                </c:pt>
                <c:pt idx="4" formatCode="#.000">
                  <c:v>5.8</c:v>
                </c:pt>
                <c:pt idx="5">
                  <c:v>6.68</c:v>
                </c:pt>
                <c:pt idx="6">
                  <c:v>6.64</c:v>
                </c:pt>
                <c:pt idx="7" formatCode="#.000">
                  <c:v>5.6</c:v>
                </c:pt>
                <c:pt idx="8">
                  <c:v>5.33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8CC-42B9-844D-A531B4FABFF4}"/>
            </c:ext>
          </c:extLst>
        </c:ser>
        <c:ser>
          <c:idx val="3"/>
          <c:order val="3"/>
          <c:tx>
            <c:strRef>
              <c:f>Sheet5!$M$68</c:f>
              <c:strCache>
                <c:ptCount val="1"/>
                <c:pt idx="0">
                  <c:v>Chung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Sheet5!$N$64:$V$64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Sheet5!$N$68:$V$68</c:f>
              <c:numCache>
                <c:formatCode>General</c:formatCode>
                <c:ptCount val="9"/>
                <c:pt idx="0">
                  <c:v>3.16</c:v>
                </c:pt>
                <c:pt idx="1">
                  <c:v>3.13</c:v>
                </c:pt>
                <c:pt idx="2">
                  <c:v>3.91</c:v>
                </c:pt>
                <c:pt idx="3">
                  <c:v>4.04</c:v>
                </c:pt>
                <c:pt idx="4">
                  <c:v>3.63</c:v>
                </c:pt>
                <c:pt idx="5">
                  <c:v>3.99</c:v>
                </c:pt>
                <c:pt idx="6">
                  <c:v>4.25</c:v>
                </c:pt>
                <c:pt idx="7">
                  <c:v>3.79</c:v>
                </c:pt>
                <c:pt idx="8">
                  <c:v>3.38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8CC-42B9-844D-A531B4FAB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325120"/>
        <c:axId val="136487488"/>
      </c:lineChart>
      <c:catAx>
        <c:axId val="15232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487488"/>
        <c:crosses val="autoZero"/>
        <c:auto val="1"/>
        <c:lblAlgn val="ctr"/>
        <c:lblOffset val="100"/>
        <c:noMultiLvlLbl val="0"/>
      </c:catAx>
      <c:valAx>
        <c:axId val="13648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32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100"/>
              <a:t>ĐVT: 1.000 đồng</a:t>
            </a:r>
          </a:p>
        </c:rich>
      </c:tx>
      <c:layout>
        <c:manualLayout>
          <c:xMode val="edge"/>
          <c:yMode val="edge"/>
          <c:x val="0.42836199404674719"/>
          <c:y val="4.41826215022091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Sheet1!$A$341</c:f>
              <c:strCache>
                <c:ptCount val="1"/>
                <c:pt idx="0">
                  <c:v>DN Nhà nước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Sheet1!$B$340:$J$340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Sheet1!$B$341:$J$341</c:f>
              <c:numCache>
                <c:formatCode>0</c:formatCode>
                <c:ptCount val="9"/>
                <c:pt idx="0">
                  <c:v>7532</c:v>
                </c:pt>
                <c:pt idx="1">
                  <c:v>8033</c:v>
                </c:pt>
                <c:pt idx="2">
                  <c:v>8432</c:v>
                </c:pt>
                <c:pt idx="3">
                  <c:v>9793</c:v>
                </c:pt>
                <c:pt idx="4">
                  <c:v>9509</c:v>
                </c:pt>
                <c:pt idx="5">
                  <c:v>11411</c:v>
                </c:pt>
                <c:pt idx="6">
                  <c:v>11887</c:v>
                </c:pt>
                <c:pt idx="7">
                  <c:v>12556</c:v>
                </c:pt>
                <c:pt idx="8">
                  <c:v>14210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97-4DBD-BE4D-C052EEB1E25D}"/>
            </c:ext>
          </c:extLst>
        </c:ser>
        <c:ser>
          <c:idx val="1"/>
          <c:order val="1"/>
          <c:tx>
            <c:strRef>
              <c:f>Sheet1!$A$342</c:f>
              <c:strCache>
                <c:ptCount val="1"/>
                <c:pt idx="0">
                  <c:v>DN khu vực tư nhân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Sheet1!$B$340:$J$340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Sheet1!$B$342:$J$342</c:f>
              <c:numCache>
                <c:formatCode>0</c:formatCode>
                <c:ptCount val="9"/>
                <c:pt idx="0">
                  <c:v>3857</c:v>
                </c:pt>
                <c:pt idx="1">
                  <c:v>4398</c:v>
                </c:pt>
                <c:pt idx="2">
                  <c:v>4733</c:v>
                </c:pt>
                <c:pt idx="3">
                  <c:v>5327</c:v>
                </c:pt>
                <c:pt idx="4">
                  <c:v>6225</c:v>
                </c:pt>
                <c:pt idx="5">
                  <c:v>6405</c:v>
                </c:pt>
                <c:pt idx="6">
                  <c:v>7369</c:v>
                </c:pt>
                <c:pt idx="7">
                  <c:v>7868</c:v>
                </c:pt>
                <c:pt idx="8">
                  <c:v>8312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97-4DBD-BE4D-C052EEB1E25D}"/>
            </c:ext>
          </c:extLst>
        </c:ser>
        <c:ser>
          <c:idx val="2"/>
          <c:order val="2"/>
          <c:tx>
            <c:strRef>
              <c:f>Sheet1!$A$343</c:f>
              <c:strCache>
                <c:ptCount val="1"/>
                <c:pt idx="0">
                  <c:v>DN có vốn đầu tư nước ngoài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Sheet1!$B$340:$J$340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Sheet1!$B$343:$J$343</c:f>
              <c:numCache>
                <c:formatCode>0</c:formatCode>
                <c:ptCount val="9"/>
                <c:pt idx="0">
                  <c:v>4994</c:v>
                </c:pt>
                <c:pt idx="1">
                  <c:v>5996</c:v>
                </c:pt>
                <c:pt idx="2">
                  <c:v>6768</c:v>
                </c:pt>
                <c:pt idx="3">
                  <c:v>6955</c:v>
                </c:pt>
                <c:pt idx="4">
                  <c:v>7502</c:v>
                </c:pt>
                <c:pt idx="5">
                  <c:v>8504</c:v>
                </c:pt>
                <c:pt idx="6">
                  <c:v>9035</c:v>
                </c:pt>
                <c:pt idx="7">
                  <c:v>9764</c:v>
                </c:pt>
                <c:pt idx="8">
                  <c:v>10066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97-4DBD-BE4D-C052EEB1E25D}"/>
            </c:ext>
          </c:extLst>
        </c:ser>
        <c:ser>
          <c:idx val="3"/>
          <c:order val="3"/>
          <c:tx>
            <c:strRef>
              <c:f>Sheet1!$A$344</c:f>
              <c:strCache>
                <c:ptCount val="1"/>
                <c:pt idx="0">
                  <c:v>Chung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Sheet1!$B$340:$J$340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Sheet1!$B$344:$J$344</c:f>
              <c:numCache>
                <c:formatCode>0</c:formatCode>
                <c:ptCount val="9"/>
                <c:pt idx="0">
                  <c:v>4094</c:v>
                </c:pt>
                <c:pt idx="1">
                  <c:v>4700</c:v>
                </c:pt>
                <c:pt idx="2">
                  <c:v>5322</c:v>
                </c:pt>
                <c:pt idx="3">
                  <c:v>5799</c:v>
                </c:pt>
                <c:pt idx="4">
                  <c:v>6966</c:v>
                </c:pt>
                <c:pt idx="5">
                  <c:v>7514</c:v>
                </c:pt>
                <c:pt idx="6">
                  <c:v>8269</c:v>
                </c:pt>
                <c:pt idx="7">
                  <c:v>8836</c:v>
                </c:pt>
                <c:pt idx="8">
                  <c:v>9325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97-4DBD-BE4D-C052EEB1E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790912"/>
        <c:axId val="93108992"/>
      </c:barChart>
      <c:catAx>
        <c:axId val="15479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3108992"/>
        <c:crosses val="autoZero"/>
        <c:auto val="1"/>
        <c:lblAlgn val="ctr"/>
        <c:lblOffset val="100"/>
        <c:noMultiLvlLbl val="0"/>
      </c:catAx>
      <c:valAx>
        <c:axId val="9310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4790912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Sheet1!$B$603</c:f>
              <c:strCache>
                <c:ptCount val="1"/>
                <c:pt idx="0">
                  <c:v>Tạm ngừng hoạt động do dịch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Sheet1!$A$604:$A$615</c:f>
              <c:strCache>
                <c:ptCount val="12"/>
                <c:pt idx="0">
                  <c:v>Trả tiền thuê đất cho Nhà nước</c:v>
                </c:pt>
                <c:pt idx="1">
                  <c:v>Trả tiền thuê kho, bãi, nhà xưởng cho nhà nước</c:v>
                </c:pt>
                <c:pt idx="2">
                  <c:v>Chi phí xét nghiệm cho lao động</c:v>
                </c:pt>
                <c:pt idx="3">
                  <c:v>Chi phí khác đáp ứng yêu cầu phòng chống dịch</c:v>
                </c:pt>
                <c:pt idx="4">
                  <c:v>Trả nợ gốc cá nhân/ tư nhân</c:v>
                </c:pt>
                <c:pt idx="5">
                  <c:v>Trả tiền lãi vay cá nhân/ tư nhân</c:v>
                </c:pt>
                <c:pt idx="6">
                  <c:v>Trả tiền điện, nước, nhiên liệu đầu vào</c:v>
                </c:pt>
                <c:pt idx="7">
                  <c:v>Trả nợ gốc ngân hàng</c:v>
                </c:pt>
                <c:pt idx="8">
                  <c:v>Đóng BHXH, BHYT, BHNT, KPCĐ</c:v>
                </c:pt>
                <c:pt idx="9">
                  <c:v>Trả tiền thuê đất/kho bãi/ nhà xưởng/ văn phòng cho khu vực tư nhân</c:v>
                </c:pt>
                <c:pt idx="10">
                  <c:v>Trả tiền lãi vay ngân hàng</c:v>
                </c:pt>
                <c:pt idx="11">
                  <c:v>Trả tiền lương</c:v>
                </c:pt>
              </c:strCache>
            </c:strRef>
          </c:cat>
          <c:val>
            <c:numRef>
              <c:f>Sheet1!$B$604:$B$615</c:f>
              <c:numCache>
                <c:formatCode>General</c:formatCode>
                <c:ptCount val="12"/>
                <c:pt idx="0">
                  <c:v>5</c:v>
                </c:pt>
                <c:pt idx="1">
                  <c:v>7</c:v>
                </c:pt>
                <c:pt idx="2">
                  <c:v>10</c:v>
                </c:pt>
                <c:pt idx="3">
                  <c:v>12</c:v>
                </c:pt>
                <c:pt idx="4">
                  <c:v>15</c:v>
                </c:pt>
                <c:pt idx="5">
                  <c:v>28</c:v>
                </c:pt>
                <c:pt idx="6">
                  <c:v>33</c:v>
                </c:pt>
                <c:pt idx="7">
                  <c:v>37</c:v>
                </c:pt>
                <c:pt idx="8">
                  <c:v>51</c:v>
                </c:pt>
                <c:pt idx="9">
                  <c:v>57</c:v>
                </c:pt>
                <c:pt idx="10">
                  <c:v>61</c:v>
                </c:pt>
                <c:pt idx="11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72-4528-88B5-35CB74E55E6A}"/>
            </c:ext>
          </c:extLst>
        </c:ser>
        <c:ser>
          <c:idx val="1"/>
          <c:order val="1"/>
          <c:tx>
            <c:strRef>
              <c:f>Sheet1!$C$603</c:f>
              <c:strCache>
                <c:ptCount val="1"/>
                <c:pt idx="0">
                  <c:v>Duy trì sản xuất kinh doanh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Sheet1!$A$604:$A$615</c:f>
              <c:strCache>
                <c:ptCount val="12"/>
                <c:pt idx="0">
                  <c:v>Trả tiền thuê đất cho Nhà nước</c:v>
                </c:pt>
                <c:pt idx="1">
                  <c:v>Trả tiền thuê kho, bãi, nhà xưởng cho nhà nước</c:v>
                </c:pt>
                <c:pt idx="2">
                  <c:v>Chi phí xét nghiệm cho lao động</c:v>
                </c:pt>
                <c:pt idx="3">
                  <c:v>Chi phí khác đáp ứng yêu cầu phòng chống dịch</c:v>
                </c:pt>
                <c:pt idx="4">
                  <c:v>Trả nợ gốc cá nhân/ tư nhân</c:v>
                </c:pt>
                <c:pt idx="5">
                  <c:v>Trả tiền lãi vay cá nhân/ tư nhân</c:v>
                </c:pt>
                <c:pt idx="6">
                  <c:v>Trả tiền điện, nước, nhiên liệu đầu vào</c:v>
                </c:pt>
                <c:pt idx="7">
                  <c:v>Trả nợ gốc ngân hàng</c:v>
                </c:pt>
                <c:pt idx="8">
                  <c:v>Đóng BHXH, BHYT, BHNT, KPCĐ</c:v>
                </c:pt>
                <c:pt idx="9">
                  <c:v>Trả tiền thuê đất/kho bãi/ nhà xưởng/ văn phòng cho khu vực tư nhân</c:v>
                </c:pt>
                <c:pt idx="10">
                  <c:v>Trả tiền lãi vay ngân hàng</c:v>
                </c:pt>
                <c:pt idx="11">
                  <c:v>Trả tiền lương</c:v>
                </c:pt>
              </c:strCache>
            </c:strRef>
          </c:cat>
          <c:val>
            <c:numRef>
              <c:f>Sheet1!$C$604:$C$615</c:f>
              <c:numCache>
                <c:formatCode>General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32</c:v>
                </c:pt>
                <c:pt idx="3">
                  <c:v>29</c:v>
                </c:pt>
                <c:pt idx="4">
                  <c:v>10</c:v>
                </c:pt>
                <c:pt idx="5">
                  <c:v>18</c:v>
                </c:pt>
                <c:pt idx="6">
                  <c:v>30</c:v>
                </c:pt>
                <c:pt idx="7">
                  <c:v>31</c:v>
                </c:pt>
                <c:pt idx="8">
                  <c:v>51</c:v>
                </c:pt>
                <c:pt idx="9">
                  <c:v>39</c:v>
                </c:pt>
                <c:pt idx="10">
                  <c:v>50</c:v>
                </c:pt>
                <c:pt idx="11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72-4528-88B5-35CB74E55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571712"/>
        <c:axId val="136492096"/>
      </c:barChart>
      <c:catAx>
        <c:axId val="13957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36492096"/>
        <c:crosses val="autoZero"/>
        <c:auto val="1"/>
        <c:lblAlgn val="ctr"/>
        <c:lblOffset val="100"/>
        <c:noMultiLvlLbl val="0"/>
      </c:catAx>
      <c:valAx>
        <c:axId val="13649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3957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858905-7D87-48B7-9CA9-F62DD08BAF04}" type="datetimeFigureOut">
              <a:rPr lang="en-US"/>
              <a:pPr>
                <a:defRPr/>
              </a:pPr>
              <a:t>19/10/2021</a:t>
            </a:fld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A63B77-5BAA-4799-95ED-A1D67FFE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D679B1-9F8A-4461-8220-E7E07C319D3E}" type="datetimeFigureOut">
              <a:rPr lang="en-US"/>
              <a:pPr>
                <a:defRPr/>
              </a:pPr>
              <a:t>19/10/2021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89994"/>
            <a:ext cx="5438775" cy="444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2E5193-989E-417E-BD16-F052E1E4D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3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2E5193-989E-417E-BD16-F052E1E4D1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0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2E5193-989E-417E-BD16-F052E1E4D1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2" name="Image" r:id="rId3" imgW="8673016" imgH="4647619" progId="">
                  <p:embed/>
                </p:oleObj>
              </mc:Choice>
              <mc:Fallback>
                <p:oleObj name="Image" r:id="rId3" imgW="8673016" imgH="4647619" progId="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2388"/>
                        <a:ext cx="8980487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33338" y="4868863"/>
            <a:ext cx="9091612" cy="19399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gray">
          <a:xfrm>
            <a:off x="2617788" y="4868863"/>
            <a:ext cx="6526212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43213" y="549275"/>
            <a:ext cx="4319587" cy="2232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rgbClr val="FFFFE7"/>
                </a:solidFill>
              </a:defRPr>
            </a:lvl1pPr>
          </a:lstStyle>
          <a:p>
            <a:pPr lvl="0"/>
            <a:r>
              <a:rPr lang="en-US" altLang="ko-KR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743200" y="4876800"/>
            <a:ext cx="6248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3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6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21F6C00B-A48A-49FD-8E5D-57C3A4025061}" type="slidenum">
              <a:rPr lang="en-US"/>
              <a:pPr>
                <a:defRPr/>
              </a:pPr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3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0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2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644B22BE-BF6D-4713-9E90-3DD8E22B9A5B}" type="slidenum">
              <a:rPr lang="en-US"/>
              <a:pPr>
                <a:defRPr/>
              </a:pPr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4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7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44495FD4-0CD1-4191-BD09-0238A9D931DE}" type="slidenum">
              <a:rPr lang="en-US"/>
              <a:pPr>
                <a:defRPr/>
              </a:pPr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3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8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9CF44023-31CE-4512-928C-6848E21C8678}" type="slidenum">
              <a:rPr lang="en-US"/>
              <a:pPr>
                <a:defRPr/>
              </a:pPr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3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12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0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3EE3550F-8E02-4975-8733-D74EEA9098EE}" type="slidenum">
              <a:rPr lang="en-US"/>
              <a:pPr>
                <a:defRPr/>
              </a:pPr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3"/>
          <p:cNvGraphicFramePr>
            <a:graphicFrameLocks noChangeAspect="1"/>
          </p:cNvGraphicFramePr>
          <p:nvPr/>
        </p:nvGraphicFramePr>
        <p:xfrm>
          <a:off x="73025" y="61913"/>
          <a:ext cx="9017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36" name="Image" r:id="rId3" imgW="8609524" imgH="1307937" progId="">
                  <p:embed/>
                </p:oleObj>
              </mc:Choice>
              <mc:Fallback>
                <p:oleObj name="Image" r:id="rId3" imgW="8609524" imgH="1307937" progId="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1913"/>
                        <a:ext cx="90170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D77B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2A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6"/>
          <p:cNvSpPr>
            <a:spLocks noChangeArrowheads="1"/>
          </p:cNvSpPr>
          <p:nvPr/>
        </p:nvSpPr>
        <p:spPr bwMode="invGray">
          <a:xfrm>
            <a:off x="63500" y="6453188"/>
            <a:ext cx="8990013" cy="373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ltGray">
          <a:xfrm>
            <a:off x="88900" y="1135063"/>
            <a:ext cx="8955088" cy="5265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929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929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C575502C-0EF3-4AB6-B2EA-A4393283772F}" type="slidenum">
              <a:rPr lang="en-US"/>
              <a:pPr>
                <a:defRPr/>
              </a:pPr>
              <a:t>‹#›</a:t>
            </a:fld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49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15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F21468-1063-4353-9093-F363C906A67A}" type="slidenum">
              <a:rPr lang="en-US"/>
              <a:pPr>
                <a:defRPr/>
              </a:pPr>
              <a:t>‹#›</a:t>
            </a:fld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vnr500.com.vn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1"/>
            <a:ext cx="8915400" cy="5257800"/>
          </a:xfrm>
          <a:solidFill>
            <a:schemeClr val="bg1"/>
          </a:solidFill>
          <a:ln w="12700">
            <a:noFill/>
          </a:ln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BÁO CÁO NGHIÊN CỨU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NÂNG CAO NĂNG LỰC CỦA KHU VỰC KINH TẾ TƯ NHÂN VIỆT NAM TRONG GIAI ĐOẠN MỚI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2000" y="4876800"/>
            <a:ext cx="746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0" y="4876800"/>
            <a:ext cx="7467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0" y="4724400"/>
            <a:ext cx="7467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90600" y="5105400"/>
            <a:ext cx="7315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0" y="47244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90800" y="4724400"/>
            <a:ext cx="6248400" cy="63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Người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trình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bày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: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TS.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Nguyễn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Thị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Luyến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                        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Viện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Nghiên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cứu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quản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lý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kinh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tế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Trung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ương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white">
          <a:xfrm>
            <a:off x="152400" y="293703"/>
            <a:ext cx="8839200" cy="66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sz="1800" kern="0" dirty="0" smtClean="0">
                <a:latin typeface="+mj-lt"/>
                <a:ea typeface="+mj-ea"/>
                <a:cs typeface="+mj-cs"/>
              </a:rPr>
              <a:t>HỘI THẢO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en-US" sz="1800" kern="0" dirty="0" smtClean="0">
                <a:latin typeface="+mj-lt"/>
                <a:ea typeface="+mj-ea"/>
                <a:cs typeface="+mj-cs"/>
              </a:rPr>
              <a:t>“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Nâng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cao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năng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lực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của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khu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vực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kinh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tế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tư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nhân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Việt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Nam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trong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giai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đoạn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800" kern="0" dirty="0" err="1" smtClean="0">
                <a:latin typeface="+mj-lt"/>
                <a:ea typeface="+mj-ea"/>
                <a:cs typeface="+mj-cs"/>
              </a:rPr>
              <a:t>mới</a:t>
            </a:r>
            <a:r>
              <a:rPr lang="en-US" sz="1800" kern="0" dirty="0" smtClean="0"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600200" y="6043151"/>
            <a:ext cx="624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Hà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Nội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,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</a:rPr>
              <a:t>ngà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19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tháng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10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năm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2021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10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0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KINH NGHIỆM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QUỐC TẾ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178511"/>
            <a:ext cx="339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nghiệm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Hàn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4" y="1526512"/>
            <a:ext cx="8893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Chuyển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chiến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lược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tăng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trưởng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dựa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vào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xuất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khẩu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sang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phát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triển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sáng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tạo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định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hướng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mạo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hiểm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Chủ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thể</a:t>
            </a:r>
            <a:r>
              <a:rPr lang="en-US" sz="1600" b="0" dirty="0" smtClean="0">
                <a:solidFill>
                  <a:schemeClr val="tx1"/>
                </a:solidFill>
              </a:rPr>
              <a:t>: KTTN, </a:t>
            </a:r>
            <a:r>
              <a:rPr lang="en-US" sz="1600" b="0" dirty="0" err="1" smtClean="0">
                <a:solidFill>
                  <a:schemeClr val="tx1"/>
                </a:solidFill>
              </a:rPr>
              <a:t>đặc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biệt</a:t>
            </a:r>
            <a:r>
              <a:rPr lang="en-US" sz="1600" b="0" dirty="0" smtClean="0">
                <a:solidFill>
                  <a:schemeClr val="tx1"/>
                </a:solidFill>
              </a:rPr>
              <a:t> DNNVV</a:t>
            </a:r>
            <a:endParaRPr lang="en-US" sz="16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Hệ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thống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sách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nâng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cao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DNNVV </a:t>
            </a:r>
            <a:r>
              <a:rPr lang="en-US" sz="1600" b="0" dirty="0" err="1">
                <a:solidFill>
                  <a:schemeClr val="tx1"/>
                </a:solidFill>
              </a:rPr>
              <a:t>để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đổi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thúc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DNNVV </a:t>
            </a:r>
            <a:r>
              <a:rPr lang="en-US" sz="1600" b="0" dirty="0" err="1">
                <a:solidFill>
                  <a:schemeClr val="tx1"/>
                </a:solidFill>
              </a:rPr>
              <a:t>đổi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nghệ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thông</a:t>
            </a:r>
            <a:r>
              <a:rPr lang="en-US" sz="1600" b="0" dirty="0">
                <a:solidFill>
                  <a:schemeClr val="tx1"/>
                </a:solidFill>
              </a:rPr>
              <a:t> qua </a:t>
            </a:r>
            <a:r>
              <a:rPr lang="en-US" sz="1600" b="0" dirty="0" err="1">
                <a:solidFill>
                  <a:schemeClr val="tx1"/>
                </a:solidFill>
              </a:rPr>
              <a:t>liên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kết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- </a:t>
            </a:r>
            <a:r>
              <a:rPr lang="en-US" sz="1600" b="0" dirty="0" err="1">
                <a:solidFill>
                  <a:schemeClr val="tx1"/>
                </a:solidFill>
              </a:rPr>
              <a:t>trường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đại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học</a:t>
            </a:r>
            <a:r>
              <a:rPr lang="en-US" sz="1600" b="0" dirty="0">
                <a:solidFill>
                  <a:schemeClr val="tx1"/>
                </a:solidFill>
              </a:rPr>
              <a:t> - </a:t>
            </a:r>
            <a:r>
              <a:rPr lang="en-US" sz="1600" b="0" dirty="0" err="1">
                <a:solidFill>
                  <a:schemeClr val="tx1"/>
                </a:solidFill>
              </a:rPr>
              <a:t>viện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cứu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việc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sử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dụng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chung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thiết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cứu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bảo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vệ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nghệ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DNNVV.</a:t>
            </a:r>
          </a:p>
          <a:p>
            <a:pPr marL="285736" indent="-28573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chính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sách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hỗ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trợ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đại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dịch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giảm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hoãn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chi </a:t>
            </a:r>
            <a:r>
              <a:rPr lang="en-US" sz="1600" b="0" dirty="0" err="1">
                <a:solidFill>
                  <a:schemeClr val="tx1"/>
                </a:solidFill>
              </a:rPr>
              <a:t>phí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hoạt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động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gói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tài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để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thúc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khoản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ưu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đãi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về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thuế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để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thúc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cầu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chương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trình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tài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khóa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để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trì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việc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làm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Đơn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hóa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thủ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tục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11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0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BÀI HỌC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KINH NGHIỆM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8305800" cy="4534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b="0" dirty="0" err="1">
                <a:solidFill>
                  <a:schemeClr val="tx1"/>
                </a:solidFill>
              </a:rPr>
              <a:t>Khẳng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định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rõ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vai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trò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vị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trí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KTTN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có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giải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mạnh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cụ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thể</a:t>
            </a:r>
            <a:r>
              <a:rPr lang="en-US" sz="1600" b="0" dirty="0">
                <a:solidFill>
                  <a:schemeClr val="tx1"/>
                </a:solidFill>
              </a:rPr>
              <a:t>.</a:t>
            </a:r>
          </a:p>
          <a:p>
            <a:pPr marL="285736" indent="-285736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tốt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lãnh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đạo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tốt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36" indent="-285736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b="0" dirty="0" err="1" smtClean="0">
                <a:solidFill>
                  <a:schemeClr val="tx1"/>
                </a:solidFill>
              </a:rPr>
              <a:t>Định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hình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trọng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tâm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nuôi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dưỡng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36" indent="-285736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b="0" dirty="0" err="1" smtClean="0">
                <a:solidFill>
                  <a:schemeClr val="tx1"/>
                </a:solidFill>
              </a:rPr>
              <a:t>Hiệu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cạnh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tranh</a:t>
            </a:r>
            <a:r>
              <a:rPr lang="en-US" sz="1600" b="0" dirty="0">
                <a:solidFill>
                  <a:schemeClr val="tx1"/>
                </a:solidFill>
              </a:rPr>
              <a:t>, minh </a:t>
            </a:r>
            <a:r>
              <a:rPr lang="en-US" sz="1600" b="0" dirty="0" err="1">
                <a:solidFill>
                  <a:schemeClr val="tx1"/>
                </a:solidFill>
              </a:rPr>
              <a:t>bạch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trường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36" indent="-285736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b="0" dirty="0" err="1" smtClean="0">
                <a:solidFill>
                  <a:schemeClr val="tx1"/>
                </a:solidFill>
              </a:rPr>
              <a:t>Đảm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bảo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luật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36" indent="-285736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b="0" dirty="0" err="1" smtClean="0">
                <a:solidFill>
                  <a:schemeClr val="tx1"/>
                </a:solidFill>
              </a:rPr>
              <a:t>Giảm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gánh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nặng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, chi </a:t>
            </a:r>
            <a:r>
              <a:rPr lang="en-US" sz="1600" b="0" dirty="0" err="1">
                <a:solidFill>
                  <a:schemeClr val="tx1"/>
                </a:solidFill>
              </a:rPr>
              <a:t>phí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36" indent="-285736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b="0" dirty="0" err="1" smtClean="0">
                <a:solidFill>
                  <a:schemeClr val="tx1"/>
                </a:solidFill>
              </a:rPr>
              <a:t>Khoa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học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nghệ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đổi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 –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cụ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bứt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36" indent="-285736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thần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tự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tôn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tộc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36" indent="-285736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b="0" dirty="0" err="1" smtClean="0">
                <a:solidFill>
                  <a:schemeClr val="tx1"/>
                </a:solidFill>
              </a:rPr>
              <a:t>Nhà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nước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“</a:t>
            </a:r>
            <a:r>
              <a:rPr lang="en-US" sz="1600" b="0" dirty="0" err="1" smtClean="0">
                <a:solidFill>
                  <a:schemeClr val="tx1"/>
                </a:solidFill>
              </a:rPr>
              <a:t>bà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đỡ</a:t>
            </a:r>
            <a:r>
              <a:rPr lang="en-US" sz="1600" b="0" dirty="0">
                <a:solidFill>
                  <a:schemeClr val="tx1"/>
                </a:solidFill>
              </a:rPr>
              <a:t>”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định</a:t>
            </a:r>
            <a:r>
              <a:rPr lang="en-US" sz="1600" b="0" dirty="0">
                <a:solidFill>
                  <a:schemeClr val="tx1"/>
                </a:solidFill>
              </a:rPr>
              <a:t> (Covid-19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285736" indent="-285736">
              <a:lnSpc>
                <a:spcPct val="140000"/>
              </a:lnSpc>
              <a:buFont typeface="Wingdings" panose="05000000000000000000" pitchFamily="2" charset="2"/>
              <a:buChar char="v"/>
            </a:pPr>
            <a:r>
              <a:rPr lang="en-US" sz="1600" b="0" dirty="0" err="1" smtClean="0">
                <a:solidFill>
                  <a:schemeClr val="tx1"/>
                </a:solidFill>
              </a:rPr>
              <a:t>Kiểm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soát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tín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dụng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sản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giám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việc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sử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dụng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khoản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vay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giám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chặt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chẽ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việc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trái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phiếu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sản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đảm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bảo</a:t>
            </a:r>
            <a:r>
              <a:rPr lang="en-US" sz="1600" b="0" dirty="0">
                <a:solidFill>
                  <a:schemeClr val="tx1"/>
                </a:solidFill>
              </a:rPr>
              <a:t> minh </a:t>
            </a:r>
            <a:r>
              <a:rPr lang="en-US" sz="1600" b="0" dirty="0" err="1">
                <a:solidFill>
                  <a:schemeClr val="tx1"/>
                </a:solidFill>
              </a:rPr>
              <a:t>bạch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quản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rủi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ro</a:t>
            </a:r>
            <a:r>
              <a:rPr lang="en-US" sz="1600" b="0" dirty="0" smtClean="0">
                <a:solidFill>
                  <a:schemeClr val="tx1"/>
                </a:solidFill>
              </a:rPr>
              <a:t> (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ngành</a:t>
            </a:r>
            <a:r>
              <a:rPr lang="en-US" sz="1600" b="0" dirty="0" smtClean="0">
                <a:solidFill>
                  <a:schemeClr val="tx1"/>
                </a:solidFill>
              </a:rPr>
              <a:t>).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12" lvl="1" indent="-285736">
              <a:lnSpc>
                <a:spcPct val="140000"/>
              </a:lnSpc>
              <a:buFont typeface="Wingdings" panose="05000000000000000000" pitchFamily="2" charset="2"/>
              <a:buChar char="§"/>
            </a:pP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12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0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371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TRẠNG NÂNG CAO NĂNG LỰC </a:t>
            </a:r>
            <a:endParaRPr lang="en-US" sz="2800" dirty="0" smtClean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KHU VỰC KINH </a:t>
            </a: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TƯ NHÂN VIỆT NAM</a:t>
            </a:r>
          </a:p>
          <a:p>
            <a:pPr algn="ctr"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13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4822" y="1135068"/>
            <a:ext cx="8839200" cy="525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TỔNG QUAN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CHỦ TRƯƠNG, CHÍNH SÁCH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47447"/>
            <a:ext cx="8610599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rgbClr val="C00000"/>
                </a:solidFill>
              </a:rPr>
              <a:t>Chủ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trương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về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phát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triển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kinh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tế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tư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nhân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VI - nay:  </a:t>
            </a:r>
            <a:r>
              <a:rPr lang="en-US" sz="1600" b="0" dirty="0" err="1" smtClean="0">
                <a:solidFill>
                  <a:schemeClr val="tx1"/>
                </a:solidFill>
              </a:rPr>
              <a:t>thay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duy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nhận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thức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</a:t>
            </a:r>
            <a:r>
              <a:rPr lang="en-US" sz="1600" b="0" dirty="0" err="1" smtClean="0">
                <a:solidFill>
                  <a:schemeClr val="tx1"/>
                </a:solidFill>
              </a:rPr>
              <a:t>hừa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khẳng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định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trí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vai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trò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của</a:t>
            </a:r>
            <a:r>
              <a:rPr lang="en-US" sz="1600" b="0" dirty="0" smtClean="0">
                <a:solidFill>
                  <a:schemeClr val="tx1"/>
                </a:solidFill>
              </a:rPr>
              <a:t> KTTN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VIII, IX: “</a:t>
            </a:r>
            <a:r>
              <a:rPr lang="en-US" sz="1600" b="0" dirty="0" err="1" smtClean="0">
                <a:solidFill>
                  <a:schemeClr val="tx1"/>
                </a:solidFill>
              </a:rPr>
              <a:t>có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trí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quan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trọng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lâu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dài</a:t>
            </a:r>
            <a:r>
              <a:rPr lang="en-US" sz="1600" b="0" dirty="0" smtClean="0">
                <a:solidFill>
                  <a:schemeClr val="tx1"/>
                </a:solidFill>
              </a:rPr>
              <a:t>”; “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tế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bộ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phận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cấu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quan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trọng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nền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tế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quốc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dân</a:t>
            </a:r>
            <a:r>
              <a:rPr lang="en-US" sz="1600" b="0" dirty="0" smtClean="0">
                <a:solidFill>
                  <a:schemeClr val="tx1"/>
                </a:solidFill>
              </a:rPr>
              <a:t>”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X, XI: </a:t>
            </a:r>
            <a:r>
              <a:rPr lang="en-US" sz="1600" b="0" dirty="0">
                <a:solidFill>
                  <a:schemeClr val="tx1"/>
                </a:solidFill>
              </a:rPr>
              <a:t>“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tế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có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vai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trò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quan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trọng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là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một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những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nền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tế</a:t>
            </a:r>
            <a:r>
              <a:rPr lang="en-US" sz="1600" b="0" dirty="0">
                <a:solidFill>
                  <a:schemeClr val="tx1"/>
                </a:solidFill>
              </a:rPr>
              <a:t>”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XII, XIII: </a:t>
            </a:r>
            <a:r>
              <a:rPr lang="en-US" sz="1600" b="0" dirty="0">
                <a:solidFill>
                  <a:schemeClr val="tx1"/>
                </a:solidFill>
              </a:rPr>
              <a:t>"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tế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là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một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quan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trọng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nền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“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600" dirty="0" err="1" smtClean="0">
                <a:solidFill>
                  <a:srgbClr val="C00000"/>
                </a:solidFill>
              </a:rPr>
              <a:t>Chủ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trương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về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phát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triển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đội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ngũ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doanh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nhân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XI: </a:t>
            </a:r>
            <a:r>
              <a:rPr lang="en-US" sz="1600" b="0" dirty="0" err="1" smtClean="0">
                <a:solidFill>
                  <a:schemeClr val="tx1"/>
                </a:solidFill>
              </a:rPr>
              <a:t>Đội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ngũ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lượng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có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vai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trò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quan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trọng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sự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hóa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hiện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đại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hóa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nước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XII: "</a:t>
            </a:r>
            <a:r>
              <a:rPr lang="en-US" sz="1600" b="0" dirty="0" err="1">
                <a:solidFill>
                  <a:schemeClr val="tx1"/>
                </a:solidFill>
              </a:rPr>
              <a:t>xây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dựng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ngũ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lớn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mạnh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về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số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lượng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lượng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có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trình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lý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giỏi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có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đạo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đức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nghề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nhiệm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xã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hội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cao</a:t>
            </a:r>
            <a:r>
              <a:rPr lang="en-US" sz="1600" b="0" dirty="0">
                <a:solidFill>
                  <a:schemeClr val="tx1"/>
                </a:solidFill>
              </a:rPr>
              <a:t>.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tiềm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vai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trò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tích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cực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sáng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ngũ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nhân</a:t>
            </a:r>
            <a:r>
              <a:rPr lang="en-US" sz="1600" b="0" dirty="0" smtClean="0">
                <a:solidFill>
                  <a:schemeClr val="tx1"/>
                </a:solidFill>
              </a:rPr>
              <a:t> […]. </a:t>
            </a:r>
            <a:r>
              <a:rPr lang="en-US" sz="1600" b="0" dirty="0" err="1">
                <a:solidFill>
                  <a:schemeClr val="tx1"/>
                </a:solidFill>
              </a:rPr>
              <a:t>Tôn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những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có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nhiều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đóng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góp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sự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nước</a:t>
            </a:r>
            <a:r>
              <a:rPr lang="en-US" sz="1600" b="0" dirty="0">
                <a:solidFill>
                  <a:schemeClr val="tx1"/>
                </a:solidFill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7611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14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4822" y="1135068"/>
            <a:ext cx="8839200" cy="525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TỔNG QUAN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CHỦ TRƯƠNG, CHÍNH SÁCH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822" y="1201579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rgbClr val="C00000"/>
                </a:solidFill>
              </a:rPr>
              <a:t>Chính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sách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về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kinh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tế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tư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nhân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Quyền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tự</a:t>
            </a:r>
            <a:r>
              <a:rPr lang="en-US" sz="1600" b="0" dirty="0">
                <a:solidFill>
                  <a:schemeClr val="tx1"/>
                </a:solidFill>
              </a:rPr>
              <a:t> do 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mức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tự</a:t>
            </a:r>
            <a:r>
              <a:rPr lang="en-US" sz="1600" b="0" dirty="0">
                <a:solidFill>
                  <a:schemeClr val="tx1"/>
                </a:solidFill>
              </a:rPr>
              <a:t> do 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chế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điều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thuận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lợi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nhập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chế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thúc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tế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DNNVV </a:t>
            </a:r>
          </a:p>
          <a:p>
            <a:pPr marL="1200150" lvl="2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khuyến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khích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đổi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tham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chuỗi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giá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trị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sách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về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thuế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tài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tiếp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Khuyến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khích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chuyển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thành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nghiệp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về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cải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cách</a:t>
            </a:r>
            <a:r>
              <a:rPr lang="en-US" sz="1600" b="0" dirty="0">
                <a:solidFill>
                  <a:schemeClr val="tx1"/>
                </a:solidFill>
              </a:rPr>
              <a:t> D</a:t>
            </a:r>
            <a:r>
              <a:rPr lang="en-US" sz="1600" b="0" dirty="0" smtClean="0">
                <a:solidFill>
                  <a:schemeClr val="tx1"/>
                </a:solidFill>
              </a:rPr>
              <a:t>NNN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Khung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luật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về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về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tế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nhân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đại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dịch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Covid-19, </a:t>
            </a:r>
            <a:r>
              <a:rPr lang="en-US" sz="1600" b="0" dirty="0" err="1" smtClean="0">
                <a:solidFill>
                  <a:schemeClr val="tx1"/>
                </a:solidFill>
              </a:rPr>
              <a:t>đặc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biệt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gói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Gói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tài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khóa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</a:p>
          <a:p>
            <a:pPr marL="1200150" lvl="2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Gói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tiền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tệ</a:t>
            </a:r>
            <a:r>
              <a:rPr lang="en-US" sz="1600" b="0" dirty="0" smtClean="0">
                <a:solidFill>
                  <a:schemeClr val="tx1"/>
                </a:solidFill>
              </a:rPr>
              <a:t> - </a:t>
            </a:r>
            <a:r>
              <a:rPr lang="en-US" sz="1600" b="0" dirty="0" err="1" smtClean="0">
                <a:solidFill>
                  <a:schemeClr val="tx1"/>
                </a:solidFill>
              </a:rPr>
              <a:t>tín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dụng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Gói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an </a:t>
            </a:r>
            <a:r>
              <a:rPr lang="en-US" sz="1600" b="0" dirty="0" err="1" smtClean="0">
                <a:solidFill>
                  <a:schemeClr val="tx1"/>
                </a:solidFill>
              </a:rPr>
              <a:t>sinh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xã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15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NHỮNG KẾT QUẢ ĐẠT ĐƯỢC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163036"/>
            <a:ext cx="3941965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lượng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i="1" dirty="0" err="1" smtClean="0">
                <a:solidFill>
                  <a:srgbClr val="7030A0"/>
                </a:solidFill>
              </a:rPr>
              <a:t>Số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lượng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các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chủ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thể</a:t>
            </a:r>
            <a:r>
              <a:rPr lang="en-US" sz="1600" i="1" dirty="0" smtClean="0">
                <a:solidFill>
                  <a:srgbClr val="7030A0"/>
                </a:solidFill>
              </a:rPr>
              <a:t> KTTN </a:t>
            </a:r>
            <a:r>
              <a:rPr lang="en-US" sz="1600" i="1" dirty="0" err="1" smtClean="0">
                <a:solidFill>
                  <a:srgbClr val="7030A0"/>
                </a:solidFill>
              </a:rPr>
              <a:t>tăng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mạnh</a:t>
            </a:r>
            <a:endParaRPr lang="en-US" sz="1600" i="1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i="1" dirty="0" err="1" smtClean="0">
                <a:solidFill>
                  <a:schemeClr val="tx1"/>
                </a:solidFill>
              </a:rPr>
              <a:t>Tăng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mạnh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số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lượng</a:t>
            </a:r>
            <a:r>
              <a:rPr lang="en-US" sz="1600" b="0" i="1" dirty="0" smtClean="0">
                <a:solidFill>
                  <a:schemeClr val="tx1"/>
                </a:solidFill>
              </a:rPr>
              <a:t> DN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thành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lập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mới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hàng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năm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đặc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biệt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năm</a:t>
            </a:r>
            <a:r>
              <a:rPr lang="en-US" sz="1600" b="0" dirty="0" smtClean="0">
                <a:solidFill>
                  <a:schemeClr val="tx1"/>
                </a:solidFill>
              </a:rPr>
              <a:t> 2015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Mật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độ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DN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thành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lập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mới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/ 1.000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dân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độ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tuổi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lao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tăng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1,45 DN (2015)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lên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hơn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2 DN (2020)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sz="1600" b="0" i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i="1" dirty="0" err="1" smtClean="0">
                <a:solidFill>
                  <a:schemeClr val="tx1"/>
                </a:solidFill>
              </a:rPr>
              <a:t>Số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lượng</a:t>
            </a:r>
            <a:r>
              <a:rPr lang="en-US" sz="1600" b="0" i="1" dirty="0" smtClean="0">
                <a:solidFill>
                  <a:schemeClr val="tx1"/>
                </a:solidFill>
              </a:rPr>
              <a:t> DN </a:t>
            </a:r>
            <a:r>
              <a:rPr lang="en-US" sz="1600" b="0" i="1" dirty="0" err="1" smtClean="0">
                <a:solidFill>
                  <a:schemeClr val="tx1"/>
                </a:solidFill>
              </a:rPr>
              <a:t>đang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hoạt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cũng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tăng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lên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đáng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kể</a:t>
            </a:r>
            <a:endParaRPr lang="en-US" sz="1600" b="0" i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Mật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độ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DN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đang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hoạt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/1.000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dân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tăng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3,2 DN 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2011)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lên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hơn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8,3 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DN (2020)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khoảng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120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người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dân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/DN)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sz="1600" b="0" i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Số</a:t>
            </a:r>
            <a:r>
              <a:rPr lang="en-US" sz="16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hộ</a:t>
            </a:r>
            <a:r>
              <a:rPr lang="en-US" sz="16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KD </a:t>
            </a:r>
            <a:r>
              <a:rPr lang="en-US" sz="1600" b="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cũng</a:t>
            </a:r>
            <a:r>
              <a:rPr lang="en-US" sz="16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tăng</a:t>
            </a:r>
            <a:r>
              <a:rPr lang="en-US" sz="1600" b="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mạnh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hơn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4,2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triệu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hộ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(2011)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lên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5,2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triệu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hộ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(2020)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24152" y="1447800"/>
            <a:ext cx="34580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DN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mới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hàng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quân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giai</a:t>
            </a: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840184948"/>
              </p:ext>
            </p:extLst>
          </p:nvPr>
        </p:nvGraphicFramePr>
        <p:xfrm>
          <a:off x="4294214" y="1909465"/>
          <a:ext cx="4517970" cy="184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 rot="10800000" flipV="1">
            <a:off x="4419600" y="3758425"/>
            <a:ext cx="26974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kumimoji="0" lang="en-A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AU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kumimoji="0" lang="en-A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kumimoji="0" lang="en-A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A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Cục</a:t>
            </a:r>
            <a:r>
              <a:rPr kumimoji="0" lang="en-A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QLĐKKD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217322" y="4173923"/>
            <a:ext cx="4671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en-AU" altLang="en-US" sz="1200" b="1" i="0" u="none" strike="noStrike" cap="none" normalizeH="0" baseline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DN </a:t>
            </a:r>
            <a:r>
              <a:rPr kumimoji="0" lang="en-AU" altLang="en-US" sz="1200" b="1" i="0" u="none" strike="noStrike" cap="none" normalizeH="0" baseline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endParaRPr kumimoji="0" lang="en-AU" altLang="en-US" sz="1200" b="1" i="0" u="none" strike="noStrike" cap="none" normalizeH="0" dirty="0" smtClean="0" bmk="_Toc84688635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431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en-AU" altLang="en-US" sz="1200" b="1" dirty="0" err="1" smtClean="0" bmk="_Toc84688635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lang="en-AU" altLang="en-US" sz="1200" b="1" dirty="0" smtClean="0" bmk="_Toc84688635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altLang="en-US" sz="1200" b="1" dirty="0" err="1" smtClean="0" bmk="_Toc84688635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AU" altLang="en-US" sz="1200" b="1" dirty="0" smtClean="0" bmk="_Toc84688635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altLang="en-US" sz="1200" b="1" dirty="0" err="1" smtClean="0" bmk="_Toc84688635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AU" altLang="en-US" sz="1200" b="1" dirty="0" smtClean="0" bmk="_Toc84688635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altLang="en-US" sz="1200" b="1" dirty="0" err="1" smtClean="0" bmk="_Toc84688635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31/12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hàng</a:t>
            </a:r>
            <a:r>
              <a:rPr kumimoji="0" lang="en-AU" altLang="en-US" sz="1200" b="1" i="0" u="none" strike="noStrike" cap="none" normalizeH="0" dirty="0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1" i="0" u="none" strike="noStrike" cap="none" normalizeH="0" dirty="0" err="1" smtClean="0" bmk="_Toc84688635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84697"/>
              </p:ext>
            </p:extLst>
          </p:nvPr>
        </p:nvGraphicFramePr>
        <p:xfrm>
          <a:off x="4332872" y="4713501"/>
          <a:ext cx="4440653" cy="1320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379">
                  <a:extLst>
                    <a:ext uri="{9D8B030D-6E8A-4147-A177-3AD203B41FA5}">
                      <a16:colId xmlns:a16="http://schemas.microsoft.com/office/drawing/2014/main" xmlns="" val="680764098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2018846908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1547874686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887536667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1694489394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1342744226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2803916635"/>
                    </a:ext>
                  </a:extLst>
                </a:gridCol>
              </a:tblGrid>
              <a:tr h="1650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3242728748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Tổng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DN)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324.691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442.485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505.059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560.413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610.637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668.503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516708134"/>
                  </a:ext>
                </a:extLst>
              </a:tr>
              <a:tr h="342798"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</a:t>
                      </a:r>
                      <a:endParaRPr lang="vi-VN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312.416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427.710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488.395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541.749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591.499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647.632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83054036"/>
                  </a:ext>
                </a:extLst>
              </a:tr>
              <a:tr h="41296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Tỷ</a:t>
                      </a:r>
                      <a:r>
                        <a:rPr lang="en-US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1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trọng</a:t>
                      </a:r>
                      <a:endParaRPr lang="vi-VN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96,23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96,66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96,70</a:t>
                      </a:r>
                      <a:endParaRPr lang="en-US" sz="1200" b="1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96,67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96,86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96,88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509428830"/>
                  </a:ext>
                </a:extLst>
              </a:tr>
            </a:tbl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 rot="10800000" flipV="1">
            <a:off x="4495800" y="6063566"/>
            <a:ext cx="26974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kumimoji="0" lang="en-A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AU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kumimoji="0" lang="en-AU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cục</a:t>
            </a:r>
            <a:r>
              <a:rPr kumimoji="0" lang="en-AU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kumimoji="0" lang="en-AU" alt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AU" altLang="en-US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6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16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NHỮNG KẾT QUẢ ĐẠT ĐƯỢC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214406"/>
            <a:ext cx="3784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quy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mô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endParaRPr lang="en-US" sz="1600" i="1" dirty="0" smtClean="0">
              <a:solidFill>
                <a:srgbClr val="7030A0"/>
              </a:solidFill>
            </a:endParaRPr>
          </a:p>
          <a:p>
            <a:r>
              <a:rPr lang="en-US" sz="1600" i="1" dirty="0" err="1" smtClean="0">
                <a:solidFill>
                  <a:srgbClr val="7030A0"/>
                </a:solidFill>
              </a:rPr>
              <a:t>Quy</a:t>
            </a:r>
            <a:r>
              <a:rPr lang="en-US" sz="1600" i="1" dirty="0" smtClean="0">
                <a:solidFill>
                  <a:srgbClr val="7030A0"/>
                </a:solidFill>
              </a:rPr>
              <a:t> </a:t>
            </a:r>
            <a:r>
              <a:rPr lang="en-US" sz="1600" i="1" dirty="0" err="1">
                <a:solidFill>
                  <a:srgbClr val="7030A0"/>
                </a:solidFill>
              </a:rPr>
              <a:t>mô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i="1" dirty="0" err="1">
                <a:solidFill>
                  <a:srgbClr val="7030A0"/>
                </a:solidFill>
              </a:rPr>
              <a:t>khu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i="1" dirty="0" err="1">
                <a:solidFill>
                  <a:srgbClr val="7030A0"/>
                </a:solidFill>
              </a:rPr>
              <a:t>vực</a:t>
            </a:r>
            <a:r>
              <a:rPr lang="en-US" sz="1600" i="1" dirty="0">
                <a:solidFill>
                  <a:srgbClr val="7030A0"/>
                </a:solidFill>
              </a:rPr>
              <a:t> KTTN </a:t>
            </a:r>
            <a:r>
              <a:rPr lang="en-US" sz="1600" i="1" dirty="0" err="1">
                <a:solidFill>
                  <a:srgbClr val="7030A0"/>
                </a:solidFill>
              </a:rPr>
              <a:t>cải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i="1" dirty="0" err="1">
                <a:solidFill>
                  <a:srgbClr val="7030A0"/>
                </a:solidFill>
              </a:rPr>
              <a:t>thiện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i="1" dirty="0" err="1">
                <a:solidFill>
                  <a:srgbClr val="7030A0"/>
                </a:solidFill>
              </a:rPr>
              <a:t>đáng</a:t>
            </a:r>
            <a:r>
              <a:rPr lang="en-US" sz="1600" i="1" dirty="0">
                <a:solidFill>
                  <a:srgbClr val="7030A0"/>
                </a:solidFill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</a:rPr>
              <a:t>kể</a:t>
            </a:r>
            <a:r>
              <a:rPr lang="en-US" sz="1600" i="1" dirty="0" smtClean="0">
                <a:solidFill>
                  <a:srgbClr val="7030A0"/>
                </a:solidFill>
              </a:rPr>
              <a:t>:</a:t>
            </a:r>
          </a:p>
          <a:p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b="0" i="1" dirty="0" err="1" smtClean="0">
                <a:solidFill>
                  <a:schemeClr val="tx1"/>
                </a:solidFill>
              </a:rPr>
              <a:t>Quy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mô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vốn</a:t>
            </a:r>
            <a:r>
              <a:rPr lang="en-US" sz="1600" b="0" i="1" dirty="0" smtClean="0">
                <a:solidFill>
                  <a:schemeClr val="tx1"/>
                </a:solidFill>
              </a:rPr>
              <a:t> SXKD </a:t>
            </a:r>
            <a:r>
              <a:rPr lang="en-US" sz="1600" b="0" i="1" dirty="0" err="1" smtClean="0">
                <a:solidFill>
                  <a:schemeClr val="tx1"/>
                </a:solidFill>
              </a:rPr>
              <a:t>của</a:t>
            </a:r>
            <a:r>
              <a:rPr lang="en-US" sz="1600" b="0" i="1" dirty="0" smtClean="0">
                <a:solidFill>
                  <a:schemeClr val="tx1"/>
                </a:solidFill>
              </a:rPr>
              <a:t> DNTN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tăng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mạnh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6.875 </a:t>
            </a:r>
            <a:r>
              <a:rPr lang="en-AU" sz="1600" b="0" dirty="0" err="1">
                <a:solidFill>
                  <a:schemeClr val="tx1"/>
                </a:solidFill>
              </a:rPr>
              <a:t>nghìn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(2011) </a:t>
            </a:r>
            <a:r>
              <a:rPr lang="en-AU" sz="1600" b="0" dirty="0" err="1">
                <a:solidFill>
                  <a:schemeClr val="tx1"/>
                </a:solidFill>
              </a:rPr>
              <a:t>lên</a:t>
            </a:r>
            <a:r>
              <a:rPr lang="en-AU" sz="1600" b="0" dirty="0">
                <a:solidFill>
                  <a:schemeClr val="tx1"/>
                </a:solidFill>
              </a:rPr>
              <a:t> 24.024,5 </a:t>
            </a:r>
            <a:r>
              <a:rPr lang="en-AU" sz="1600" b="0" dirty="0" err="1">
                <a:solidFill>
                  <a:schemeClr val="tx1"/>
                </a:solidFill>
              </a:rPr>
              <a:t>nghìn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đồng</a:t>
            </a:r>
            <a:r>
              <a:rPr lang="en-AU" sz="1600" b="0" dirty="0" smtClean="0">
                <a:solidFill>
                  <a:schemeClr val="tx1"/>
                </a:solidFill>
              </a:rPr>
              <a:t> (2019), </a:t>
            </a:r>
            <a:r>
              <a:rPr lang="en-AU" sz="1600" b="0" dirty="0" err="1">
                <a:solidFill>
                  <a:schemeClr val="tx1"/>
                </a:solidFill>
              </a:rPr>
              <a:t>gấp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gần</a:t>
            </a:r>
            <a:r>
              <a:rPr lang="en-AU" sz="1600" b="0" dirty="0">
                <a:solidFill>
                  <a:schemeClr val="tx1"/>
                </a:solidFill>
              </a:rPr>
              <a:t> 3,5 </a:t>
            </a:r>
            <a:r>
              <a:rPr lang="en-AU" sz="1600" b="0" dirty="0" err="1">
                <a:solidFill>
                  <a:schemeClr val="tx1"/>
                </a:solidFill>
              </a:rPr>
              <a:t>lần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(DNNN </a:t>
            </a:r>
            <a:r>
              <a:rPr lang="en-AU" sz="1600" b="0" dirty="0" err="1">
                <a:solidFill>
                  <a:schemeClr val="tx1"/>
                </a:solidFill>
              </a:rPr>
              <a:t>chỉ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tăng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hơn</a:t>
            </a:r>
            <a:r>
              <a:rPr lang="en-AU" sz="1600" b="0" dirty="0">
                <a:solidFill>
                  <a:schemeClr val="tx1"/>
                </a:solidFill>
              </a:rPr>
              <a:t> 2 </a:t>
            </a:r>
            <a:r>
              <a:rPr lang="en-AU" sz="1600" b="0" dirty="0" err="1">
                <a:solidFill>
                  <a:schemeClr val="tx1"/>
                </a:solidFill>
              </a:rPr>
              <a:t>lần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 FDI </a:t>
            </a:r>
            <a:r>
              <a:rPr lang="en-AU" sz="1600" b="0" dirty="0" err="1" smtClean="0">
                <a:solidFill>
                  <a:schemeClr val="tx1"/>
                </a:solidFill>
              </a:rPr>
              <a:t>tăng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gần</a:t>
            </a:r>
            <a:r>
              <a:rPr lang="en-AU" sz="1600" b="0" dirty="0">
                <a:solidFill>
                  <a:schemeClr val="tx1"/>
                </a:solidFill>
              </a:rPr>
              <a:t> 3,4 </a:t>
            </a:r>
            <a:r>
              <a:rPr lang="en-AU" sz="1600" b="0" dirty="0" err="1" smtClean="0">
                <a:solidFill>
                  <a:schemeClr val="tx1"/>
                </a:solidFill>
              </a:rPr>
              <a:t>lần</a:t>
            </a:r>
            <a:r>
              <a:rPr lang="en-AU" sz="1600" b="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en-AU" sz="1600" b="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AU" sz="1600" b="0" i="1" dirty="0" err="1" smtClean="0">
                <a:solidFill>
                  <a:schemeClr val="tx1"/>
                </a:solidFill>
              </a:rPr>
              <a:t>Quy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mô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giá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trị</a:t>
            </a:r>
            <a:r>
              <a:rPr lang="en-AU" sz="1600" b="0" i="1" dirty="0" smtClean="0">
                <a:solidFill>
                  <a:schemeClr val="tx1"/>
                </a:solidFill>
              </a:rPr>
              <a:t> TSCĐ </a:t>
            </a:r>
            <a:r>
              <a:rPr lang="en-AU" sz="1600" b="0" i="1" dirty="0" err="1" smtClean="0">
                <a:solidFill>
                  <a:schemeClr val="tx1"/>
                </a:solidFill>
              </a:rPr>
              <a:t>và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đầu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tư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tài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chính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dài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hạn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tăng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từ</a:t>
            </a:r>
            <a:r>
              <a:rPr lang="en-AU" sz="1600" b="0" dirty="0">
                <a:solidFill>
                  <a:schemeClr val="tx1"/>
                </a:solidFill>
              </a:rPr>
              <a:t> 2.424,3 </a:t>
            </a:r>
            <a:r>
              <a:rPr lang="en-AU" sz="1600" b="0" dirty="0" err="1">
                <a:solidFill>
                  <a:schemeClr val="tx1"/>
                </a:solidFill>
              </a:rPr>
              <a:t>nghìn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(2011</a:t>
            </a:r>
            <a:r>
              <a:rPr lang="en-AU" sz="1600" b="0" dirty="0">
                <a:solidFill>
                  <a:schemeClr val="tx1"/>
                </a:solidFill>
              </a:rPr>
              <a:t>) </a:t>
            </a:r>
            <a:r>
              <a:rPr lang="en-AU" sz="1600" b="0" dirty="0" err="1">
                <a:solidFill>
                  <a:schemeClr val="tx1"/>
                </a:solidFill>
              </a:rPr>
              <a:t>lên</a:t>
            </a:r>
            <a:r>
              <a:rPr lang="en-AU" sz="1600" b="0" dirty="0">
                <a:solidFill>
                  <a:schemeClr val="tx1"/>
                </a:solidFill>
              </a:rPr>
              <a:t> 8.420,9 </a:t>
            </a:r>
            <a:r>
              <a:rPr lang="en-AU" sz="1600" b="0" dirty="0" err="1">
                <a:solidFill>
                  <a:schemeClr val="tx1"/>
                </a:solidFill>
              </a:rPr>
              <a:t>nghìn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đồng</a:t>
            </a:r>
            <a:r>
              <a:rPr lang="en-AU" sz="1600" b="0" dirty="0" smtClean="0">
                <a:solidFill>
                  <a:schemeClr val="tx1"/>
                </a:solidFill>
              </a:rPr>
              <a:t> (2019), </a:t>
            </a:r>
            <a:r>
              <a:rPr lang="en-AU" sz="1600" b="0" dirty="0" err="1">
                <a:solidFill>
                  <a:schemeClr val="tx1"/>
                </a:solidFill>
              </a:rPr>
              <a:t>gấp</a:t>
            </a:r>
            <a:r>
              <a:rPr lang="en-AU" sz="1600" b="0" dirty="0">
                <a:solidFill>
                  <a:schemeClr val="tx1"/>
                </a:solidFill>
              </a:rPr>
              <a:t> 3,47, </a:t>
            </a:r>
            <a:r>
              <a:rPr lang="en-AU" sz="1600" b="0" dirty="0" err="1">
                <a:solidFill>
                  <a:schemeClr val="tx1"/>
                </a:solidFill>
              </a:rPr>
              <a:t>cao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hơn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mức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tăng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tổng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giá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trị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TSCĐ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đầu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tài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chính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dài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hạn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các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>
                <a:solidFill>
                  <a:schemeClr val="tx1"/>
                </a:solidFill>
              </a:rPr>
              <a:t>trên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phạm</a:t>
            </a:r>
            <a:r>
              <a:rPr lang="en-AU" sz="1600" b="0" dirty="0">
                <a:solidFill>
                  <a:schemeClr val="tx1"/>
                </a:solidFill>
              </a:rPr>
              <a:t> vi </a:t>
            </a:r>
            <a:r>
              <a:rPr lang="en-AU" sz="1600" b="0" dirty="0" err="1">
                <a:solidFill>
                  <a:schemeClr val="tx1"/>
                </a:solidFill>
              </a:rPr>
              <a:t>cả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nước</a:t>
            </a:r>
            <a:r>
              <a:rPr lang="en-AU" sz="1600" b="0" dirty="0">
                <a:solidFill>
                  <a:schemeClr val="tx1"/>
                </a:solidFill>
              </a:rPr>
              <a:t> (</a:t>
            </a:r>
            <a:r>
              <a:rPr lang="en-AU" sz="1600" b="0" dirty="0" err="1">
                <a:solidFill>
                  <a:schemeClr val="tx1"/>
                </a:solidFill>
              </a:rPr>
              <a:t>tăng</a:t>
            </a:r>
            <a:r>
              <a:rPr lang="en-AU" sz="1600" b="0" dirty="0">
                <a:solidFill>
                  <a:schemeClr val="tx1"/>
                </a:solidFill>
              </a:rPr>
              <a:t> 2,7 </a:t>
            </a:r>
            <a:r>
              <a:rPr lang="en-AU" sz="1600" b="0" dirty="0" err="1">
                <a:solidFill>
                  <a:schemeClr val="tx1"/>
                </a:solidFill>
              </a:rPr>
              <a:t>lần</a:t>
            </a:r>
            <a:r>
              <a:rPr lang="en-AU" sz="1600" b="0" dirty="0" smtClean="0">
                <a:solidFill>
                  <a:schemeClr val="tx1"/>
                </a:solidFill>
              </a:rPr>
              <a:t>).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13731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Tổng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AU" sz="1400" dirty="0" err="1" smtClean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vốn</a:t>
            </a:r>
            <a:r>
              <a:rPr lang="en-AU" sz="1400" dirty="0" smtClean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SXKD </a:t>
            </a:r>
            <a:r>
              <a:rPr lang="en-AU" sz="1400" dirty="0" err="1" smtClean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bình</a:t>
            </a:r>
            <a:r>
              <a:rPr lang="en-AU" sz="1400" dirty="0" smtClean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quân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hàng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năm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của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các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AU" sz="1400" dirty="0" smtClean="0">
                <a:solidFill>
                  <a:schemeClr val="tx1"/>
                </a:solidFill>
                <a:ea typeface="SimSun" panose="02010600030101010101" pitchFamily="2" charset="-122"/>
                <a:cs typeface="Calibri" panose="020F0502020204030204" pitchFamily="34" charset="0"/>
              </a:rPr>
              <a:t>DN</a:t>
            </a:r>
            <a:endParaRPr lang="en-US" sz="1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16259"/>
              </p:ext>
            </p:extLst>
          </p:nvPr>
        </p:nvGraphicFramePr>
        <p:xfrm>
          <a:off x="4399375" y="1688502"/>
          <a:ext cx="4439825" cy="1611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551">
                  <a:extLst>
                    <a:ext uri="{9D8B030D-6E8A-4147-A177-3AD203B41FA5}">
                      <a16:colId xmlns:a16="http://schemas.microsoft.com/office/drawing/2014/main" xmlns="" val="680764098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2018846908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1547874686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887536667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1694489394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1342744226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2803916635"/>
                    </a:ext>
                  </a:extLst>
                </a:gridCol>
              </a:tblGrid>
              <a:tr h="172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3242728748"/>
                  </a:ext>
                </a:extLst>
              </a:tr>
              <a:tr h="502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Tổng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(1000 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tỷ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effectLst/>
                          <a:latin typeface="+mn-lt"/>
                        </a:rPr>
                        <a:t>đồng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dirty="0" smtClean="0">
                          <a:effectLst/>
                        </a:rPr>
                        <a:t>13.622,8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22.144,2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26.049,7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30.682,7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36.712,9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40.971,5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516708134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</a:t>
                      </a:r>
                      <a:endParaRPr lang="vi-VN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6.875,0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11.020,9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13.713,2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16.095,4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20.669,7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AU" sz="1200" dirty="0" smtClean="0">
                          <a:effectLst/>
                        </a:rPr>
                        <a:t>24.204,5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83054036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Tỷ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trọng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50,47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49,77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52,64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52,46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56,30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59,08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50942883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648200" y="3307311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4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cục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99375" y="3682237"/>
            <a:ext cx="4414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giá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trị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TSCĐ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dài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hạn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DN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31/12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hàng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55235"/>
              </p:ext>
            </p:extLst>
          </p:nvPr>
        </p:nvGraphicFramePr>
        <p:xfrm>
          <a:off x="4399375" y="4207938"/>
          <a:ext cx="4440653" cy="1611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379">
                  <a:extLst>
                    <a:ext uri="{9D8B030D-6E8A-4147-A177-3AD203B41FA5}">
                      <a16:colId xmlns:a16="http://schemas.microsoft.com/office/drawing/2014/main" xmlns="" val="680764098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2018846908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1547874686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887536667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1694489394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1342744226"/>
                    </a:ext>
                  </a:extLst>
                </a:gridCol>
                <a:gridCol w="634379">
                  <a:extLst>
                    <a:ext uri="{9D8B030D-6E8A-4147-A177-3AD203B41FA5}">
                      <a16:colId xmlns:a16="http://schemas.microsoft.com/office/drawing/2014/main" xmlns="" val="2803916635"/>
                    </a:ext>
                  </a:extLst>
                </a:gridCol>
              </a:tblGrid>
              <a:tr h="172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3242728748"/>
                  </a:ext>
                </a:extLst>
              </a:tr>
              <a:tr h="502570">
                <a:tc>
                  <a:txBody>
                    <a:bodyPr/>
                    <a:lstStyle/>
                    <a:p>
                      <a:pPr marL="0" marR="0" indent="0" algn="l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Cả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nước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 (1000 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tỷ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effectLst/>
                          <a:latin typeface="+mn-lt"/>
                        </a:rPr>
                        <a:t>đồng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5.590,7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10.466,8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12.551,0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13.982,3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14.109,0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15.110,3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516708134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</a:t>
                      </a:r>
                      <a:endParaRPr lang="vi-VN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2.151,1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3.862,0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5.856,5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6.913,2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7.909,6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8.420,9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83054036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Tỷ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trọng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38,48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36,90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46,66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49,44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56,06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</a:rPr>
                        <a:t>55,73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50942883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333287" y="588632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4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cục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17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NHỮNG KẾT QUẢ ĐẠT ĐƯỢC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219200"/>
            <a:ext cx="449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quy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mô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</a:rPr>
              <a:t> DNTN </a:t>
            </a:r>
            <a:r>
              <a:rPr lang="en-US" sz="1600" b="0" dirty="0" err="1" smtClean="0">
                <a:solidFill>
                  <a:schemeClr val="tx1"/>
                </a:solidFill>
              </a:rPr>
              <a:t>trong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sách</a:t>
            </a:r>
            <a:r>
              <a:rPr lang="en-US" sz="1600" b="0" dirty="0" smtClean="0">
                <a:solidFill>
                  <a:schemeClr val="tx1"/>
                </a:solidFill>
              </a:rPr>
              <a:t> 500 DN </a:t>
            </a:r>
            <a:r>
              <a:rPr lang="en-US" sz="1600" b="0" dirty="0" err="1" smtClean="0">
                <a:solidFill>
                  <a:schemeClr val="tx1"/>
                </a:solidFill>
              </a:rPr>
              <a:t>lớn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Việt</a:t>
            </a:r>
            <a:r>
              <a:rPr lang="en-US" sz="1600" b="0" dirty="0" smtClean="0">
                <a:solidFill>
                  <a:schemeClr val="tx1"/>
                </a:solidFill>
              </a:rPr>
              <a:t> Nam </a:t>
            </a:r>
            <a:r>
              <a:rPr lang="en-US" sz="1600" b="0" dirty="0" err="1" smtClean="0">
                <a:solidFill>
                  <a:schemeClr val="tx1"/>
                </a:solidFill>
              </a:rPr>
              <a:t>tăng</a:t>
            </a:r>
            <a:r>
              <a:rPr lang="en-US" sz="1600" b="0" dirty="0" smtClean="0">
                <a:solidFill>
                  <a:schemeClr val="tx1"/>
                </a:solidFill>
              </a:rPr>
              <a:t> qua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năm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Xuất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ngày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càng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nhiều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trong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sách</a:t>
            </a:r>
            <a:r>
              <a:rPr lang="en-US" sz="1600" b="0" dirty="0" smtClean="0">
                <a:solidFill>
                  <a:schemeClr val="tx1"/>
                </a:solidFill>
              </a:rPr>
              <a:t> 100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ty </a:t>
            </a: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chúng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lớn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Việt</a:t>
            </a:r>
            <a:r>
              <a:rPr lang="en-US" sz="1600" b="0" dirty="0" smtClean="0">
                <a:solidFill>
                  <a:schemeClr val="tx1"/>
                </a:solidFill>
              </a:rPr>
              <a:t> Nam.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>
                <a:solidFill>
                  <a:schemeClr val="tx1"/>
                </a:solidFill>
              </a:rPr>
              <a:t>Asian’s 200 Best Over a Billion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Forbes (2019 Ranking) </a:t>
            </a:r>
            <a:r>
              <a:rPr lang="en-AU" sz="1600" b="0" dirty="0" err="1">
                <a:solidFill>
                  <a:schemeClr val="tx1"/>
                </a:solidFill>
              </a:rPr>
              <a:t>ghi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nhận</a:t>
            </a:r>
            <a:r>
              <a:rPr lang="en-AU" sz="1600" b="0" dirty="0">
                <a:solidFill>
                  <a:schemeClr val="tx1"/>
                </a:solidFill>
              </a:rPr>
              <a:t> 6 DNTN </a:t>
            </a:r>
            <a:r>
              <a:rPr lang="en-AU" sz="1600" b="0" dirty="0" err="1">
                <a:solidFill>
                  <a:schemeClr val="tx1"/>
                </a:solidFill>
              </a:rPr>
              <a:t>Việt</a:t>
            </a:r>
            <a:r>
              <a:rPr lang="en-AU" sz="1600" b="0" dirty="0">
                <a:solidFill>
                  <a:schemeClr val="tx1"/>
                </a:solidFill>
              </a:rPr>
              <a:t> Nam (Masan Group, </a:t>
            </a:r>
            <a:r>
              <a:rPr lang="en-AU" sz="1600" b="0" dirty="0" err="1">
                <a:solidFill>
                  <a:schemeClr val="tx1"/>
                </a:solidFill>
              </a:rPr>
              <a:t>Thế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giới</a:t>
            </a:r>
            <a:r>
              <a:rPr lang="en-AU" sz="1600" b="0" dirty="0">
                <a:solidFill>
                  <a:schemeClr val="tx1"/>
                </a:solidFill>
              </a:rPr>
              <a:t> Di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Vietjet</a:t>
            </a:r>
            <a:r>
              <a:rPr lang="en-AU" sz="1600" b="0" dirty="0">
                <a:solidFill>
                  <a:schemeClr val="tx1"/>
                </a:solidFill>
              </a:rPr>
              <a:t> Air, </a:t>
            </a:r>
            <a:r>
              <a:rPr lang="en-AU" sz="1600" b="0" dirty="0" err="1">
                <a:solidFill>
                  <a:schemeClr val="tx1"/>
                </a:solidFill>
              </a:rPr>
              <a:t>Vinamilk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Techcombank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Vingroup</a:t>
            </a:r>
            <a:r>
              <a:rPr lang="en-AU" sz="1600" b="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AU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Đã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có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doanh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nhân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Việt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>
                <a:solidFill>
                  <a:schemeClr val="tx1"/>
                </a:solidFill>
              </a:rPr>
              <a:t>Nam </a:t>
            </a:r>
            <a:r>
              <a:rPr lang="en-AU" sz="1600" b="0" dirty="0" err="1">
                <a:solidFill>
                  <a:schemeClr val="tx1"/>
                </a:solidFill>
              </a:rPr>
              <a:t>trong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danh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sách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phú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thế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giới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8353" y="2133600"/>
            <a:ext cx="3324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nghiệp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AU" sz="14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VNR500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96998"/>
              </p:ext>
            </p:extLst>
          </p:nvPr>
        </p:nvGraphicFramePr>
        <p:xfrm>
          <a:off x="5026598" y="2590800"/>
          <a:ext cx="3708457" cy="1330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670">
                  <a:extLst>
                    <a:ext uri="{9D8B030D-6E8A-4147-A177-3AD203B41FA5}">
                      <a16:colId xmlns:a16="http://schemas.microsoft.com/office/drawing/2014/main" xmlns="" val="2232525971"/>
                    </a:ext>
                  </a:extLst>
                </a:gridCol>
                <a:gridCol w="536912">
                  <a:extLst>
                    <a:ext uri="{9D8B030D-6E8A-4147-A177-3AD203B41FA5}">
                      <a16:colId xmlns:a16="http://schemas.microsoft.com/office/drawing/2014/main" xmlns="" val="1136716955"/>
                    </a:ext>
                  </a:extLst>
                </a:gridCol>
                <a:gridCol w="537321">
                  <a:extLst>
                    <a:ext uri="{9D8B030D-6E8A-4147-A177-3AD203B41FA5}">
                      <a16:colId xmlns:a16="http://schemas.microsoft.com/office/drawing/2014/main" xmlns="" val="3009912470"/>
                    </a:ext>
                  </a:extLst>
                </a:gridCol>
                <a:gridCol w="536912">
                  <a:extLst>
                    <a:ext uri="{9D8B030D-6E8A-4147-A177-3AD203B41FA5}">
                      <a16:colId xmlns:a16="http://schemas.microsoft.com/office/drawing/2014/main" xmlns="" val="3653488269"/>
                    </a:ext>
                  </a:extLst>
                </a:gridCol>
                <a:gridCol w="537321">
                  <a:extLst>
                    <a:ext uri="{9D8B030D-6E8A-4147-A177-3AD203B41FA5}">
                      <a16:colId xmlns:a16="http://schemas.microsoft.com/office/drawing/2014/main" xmlns="" val="2222511735"/>
                    </a:ext>
                  </a:extLst>
                </a:gridCol>
                <a:gridCol w="537321">
                  <a:extLst>
                    <a:ext uri="{9D8B030D-6E8A-4147-A177-3AD203B41FA5}">
                      <a16:colId xmlns:a16="http://schemas.microsoft.com/office/drawing/2014/main" xmlns="" val="4058807678"/>
                    </a:ext>
                  </a:extLst>
                </a:gridCol>
              </a:tblGrid>
              <a:tr h="2216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1825888"/>
                  </a:ext>
                </a:extLst>
              </a:tr>
              <a:tr h="2216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TOP 500 VNR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1606334"/>
                  </a:ext>
                </a:extLst>
              </a:tr>
              <a:tr h="2216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TOP 100 VNR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17643426"/>
                  </a:ext>
                </a:extLst>
              </a:tr>
              <a:tr h="2216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TOP 50 VNR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38504016"/>
                  </a:ext>
                </a:extLst>
              </a:tr>
              <a:tr h="2216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TOP 20 VNR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66313669"/>
                  </a:ext>
                </a:extLst>
              </a:tr>
              <a:tr h="2216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TOP 10 VNR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5118532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026598" y="3965377"/>
            <a:ext cx="2432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4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b="0" u="sng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http://vnr500.com.vn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18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NHỮNG KẾT QUẢ ĐẠT ĐƯỢC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518" y="1215623"/>
            <a:ext cx="408544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NSLĐ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endParaRPr lang="en-US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i="1" dirty="0" err="1" smtClean="0">
                <a:solidFill>
                  <a:schemeClr val="tx1"/>
                </a:solidFill>
              </a:rPr>
              <a:t>Cải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thiện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đáng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kể</a:t>
            </a:r>
            <a:r>
              <a:rPr lang="en-US" sz="1600" b="0" i="1" dirty="0" smtClean="0">
                <a:solidFill>
                  <a:schemeClr val="tx1"/>
                </a:solidFill>
              </a:rPr>
              <a:t>: </a:t>
            </a:r>
            <a:r>
              <a:rPr lang="en-AU" sz="1600" b="0" dirty="0" smtClean="0">
                <a:solidFill>
                  <a:schemeClr val="tx1"/>
                </a:solidFill>
              </a:rPr>
              <a:t>NSLĐ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DNTN </a:t>
            </a:r>
            <a:r>
              <a:rPr lang="en-AU" sz="1600" b="0" dirty="0" err="1" smtClean="0">
                <a:solidFill>
                  <a:schemeClr val="tx1"/>
                </a:solidFill>
              </a:rPr>
              <a:t>tăng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từ</a:t>
            </a:r>
            <a:r>
              <a:rPr lang="en-AU" sz="1600" b="0" dirty="0">
                <a:solidFill>
                  <a:schemeClr val="tx1"/>
                </a:solidFill>
              </a:rPr>
              <a:t> 121,4 </a:t>
            </a:r>
            <a:r>
              <a:rPr lang="en-AU" sz="1600" b="0" dirty="0" err="1">
                <a:solidFill>
                  <a:schemeClr val="tx1"/>
                </a:solidFill>
              </a:rPr>
              <a:t>triệu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/</a:t>
            </a:r>
            <a:r>
              <a:rPr lang="en-AU" sz="1600" b="0" dirty="0" err="1">
                <a:solidFill>
                  <a:schemeClr val="tx1"/>
                </a:solidFill>
              </a:rPr>
              <a:t>lao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(2011</a:t>
            </a:r>
            <a:r>
              <a:rPr lang="en-AU" sz="1600" b="0" dirty="0">
                <a:solidFill>
                  <a:schemeClr val="tx1"/>
                </a:solidFill>
              </a:rPr>
              <a:t>) </a:t>
            </a:r>
            <a:r>
              <a:rPr lang="en-AU" sz="1600" b="0" dirty="0" err="1">
                <a:solidFill>
                  <a:schemeClr val="tx1"/>
                </a:solidFill>
              </a:rPr>
              <a:t>lên</a:t>
            </a:r>
            <a:r>
              <a:rPr lang="en-AU" sz="1600" b="0" dirty="0">
                <a:solidFill>
                  <a:schemeClr val="tx1"/>
                </a:solidFill>
              </a:rPr>
              <a:t> 228,4 </a:t>
            </a:r>
            <a:r>
              <a:rPr lang="en-AU" sz="1600" b="0" dirty="0" err="1">
                <a:solidFill>
                  <a:schemeClr val="tx1"/>
                </a:solidFill>
              </a:rPr>
              <a:t>triệu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/</a:t>
            </a:r>
            <a:r>
              <a:rPr lang="en-AU" sz="1600" b="0" dirty="0" err="1">
                <a:solidFill>
                  <a:schemeClr val="tx1"/>
                </a:solidFill>
              </a:rPr>
              <a:t>lao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(2017</a:t>
            </a:r>
            <a:r>
              <a:rPr lang="en-AU" sz="1600" b="0" dirty="0">
                <a:solidFill>
                  <a:schemeClr val="tx1"/>
                </a:solidFill>
              </a:rPr>
              <a:t>), </a:t>
            </a:r>
            <a:r>
              <a:rPr lang="en-AU" sz="1600" b="0" dirty="0" err="1">
                <a:solidFill>
                  <a:schemeClr val="tx1"/>
                </a:solidFill>
              </a:rPr>
              <a:t>gấp</a:t>
            </a:r>
            <a:r>
              <a:rPr lang="en-AU" sz="1600" b="0" dirty="0">
                <a:solidFill>
                  <a:schemeClr val="tx1"/>
                </a:solidFill>
              </a:rPr>
              <a:t> 1,9 </a:t>
            </a:r>
            <a:r>
              <a:rPr lang="en-AU" sz="1600" b="0" dirty="0" err="1" smtClean="0">
                <a:solidFill>
                  <a:schemeClr val="tx1"/>
                </a:solidFill>
              </a:rPr>
              <a:t>lần</a:t>
            </a:r>
            <a:r>
              <a:rPr lang="en-AU" sz="1600" b="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89661" y="1840409"/>
            <a:ext cx="38184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NSLĐ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DN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giai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2011-2017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37780"/>
              </p:ext>
            </p:extLst>
          </p:nvPr>
        </p:nvGraphicFramePr>
        <p:xfrm>
          <a:off x="4314042" y="2198309"/>
          <a:ext cx="4625927" cy="990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652">
                  <a:extLst>
                    <a:ext uri="{9D8B030D-6E8A-4147-A177-3AD203B41FA5}">
                      <a16:colId xmlns:a16="http://schemas.microsoft.com/office/drawing/2014/main" xmlns="" val="3813544766"/>
                    </a:ext>
                  </a:extLst>
                </a:gridCol>
                <a:gridCol w="548251">
                  <a:extLst>
                    <a:ext uri="{9D8B030D-6E8A-4147-A177-3AD203B41FA5}">
                      <a16:colId xmlns:a16="http://schemas.microsoft.com/office/drawing/2014/main" xmlns="" val="2045800636"/>
                    </a:ext>
                  </a:extLst>
                </a:gridCol>
                <a:gridCol w="511054">
                  <a:extLst>
                    <a:ext uri="{9D8B030D-6E8A-4147-A177-3AD203B41FA5}">
                      <a16:colId xmlns:a16="http://schemas.microsoft.com/office/drawing/2014/main" xmlns="" val="2175316789"/>
                    </a:ext>
                  </a:extLst>
                </a:gridCol>
                <a:gridCol w="637787">
                  <a:extLst>
                    <a:ext uri="{9D8B030D-6E8A-4147-A177-3AD203B41FA5}">
                      <a16:colId xmlns:a16="http://schemas.microsoft.com/office/drawing/2014/main" xmlns="" val="581650051"/>
                    </a:ext>
                  </a:extLst>
                </a:gridCol>
                <a:gridCol w="580289">
                  <a:extLst>
                    <a:ext uri="{9D8B030D-6E8A-4147-A177-3AD203B41FA5}">
                      <a16:colId xmlns:a16="http://schemas.microsoft.com/office/drawing/2014/main" xmlns="" val="4073576681"/>
                    </a:ext>
                  </a:extLst>
                </a:gridCol>
                <a:gridCol w="544021">
                  <a:extLst>
                    <a:ext uri="{9D8B030D-6E8A-4147-A177-3AD203B41FA5}">
                      <a16:colId xmlns:a16="http://schemas.microsoft.com/office/drawing/2014/main" xmlns="" val="860101751"/>
                    </a:ext>
                  </a:extLst>
                </a:gridCol>
                <a:gridCol w="525887">
                  <a:extLst>
                    <a:ext uri="{9D8B030D-6E8A-4147-A177-3AD203B41FA5}">
                      <a16:colId xmlns:a16="http://schemas.microsoft.com/office/drawing/2014/main" xmlns="" val="2982896672"/>
                    </a:ext>
                  </a:extLst>
                </a:gridCol>
                <a:gridCol w="654986">
                  <a:extLst>
                    <a:ext uri="{9D8B030D-6E8A-4147-A177-3AD203B41FA5}">
                      <a16:colId xmlns:a16="http://schemas.microsoft.com/office/drawing/2014/main" xmlns="" val="4864956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2012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2013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2016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80136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DNNN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393,9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487,0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545,5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528,4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526,7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684,2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678,1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0325277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DNTN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121,4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130,6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126,4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141,6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162,7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193,3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228,4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45623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DN FDI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218,4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235,1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251,2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243,1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291,0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314,6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330,8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048296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Chung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185,1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210,4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213,6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214,3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236,8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276,8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298,7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83782007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800600" y="3220468"/>
            <a:ext cx="3239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(2019)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4018829"/>
            <a:ext cx="853440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i="1" dirty="0">
                <a:solidFill>
                  <a:schemeClr val="tx1"/>
                </a:solidFill>
              </a:rPr>
              <a:t>DN </a:t>
            </a:r>
            <a:r>
              <a:rPr lang="en-US" sz="1600" b="0" i="1" dirty="0" err="1">
                <a:solidFill>
                  <a:schemeClr val="tx1"/>
                </a:solidFill>
              </a:rPr>
              <a:t>quy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</a:rPr>
              <a:t>mô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lớn</a:t>
            </a:r>
            <a:r>
              <a:rPr lang="en-US" sz="1600" b="0" i="1" dirty="0" smtClean="0">
                <a:solidFill>
                  <a:schemeClr val="tx1"/>
                </a:solidFill>
              </a:rPr>
              <a:t>, NSLĐ </a:t>
            </a:r>
            <a:r>
              <a:rPr lang="en-US" sz="1600" b="0" i="1" dirty="0" err="1" smtClean="0">
                <a:solidFill>
                  <a:schemeClr val="tx1"/>
                </a:solidFill>
              </a:rPr>
              <a:t>đã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</a:rPr>
              <a:t>tăng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mạnh</a:t>
            </a:r>
            <a:r>
              <a:rPr lang="en-US" sz="1600" b="0" i="1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400" b="0" dirty="0" err="1" smtClean="0">
                <a:solidFill>
                  <a:schemeClr val="tx1"/>
                </a:solidFill>
              </a:rPr>
              <a:t>Economica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>
                <a:solidFill>
                  <a:schemeClr val="tx1"/>
                </a:solidFill>
              </a:rPr>
              <a:t>(2017</a:t>
            </a:r>
            <a:r>
              <a:rPr lang="en-US" sz="1400" b="0" dirty="0" smtClean="0">
                <a:solidFill>
                  <a:schemeClr val="tx1"/>
                </a:solidFill>
              </a:rPr>
              <a:t>): </a:t>
            </a:r>
            <a:r>
              <a:rPr lang="en-US" sz="1400" b="0" dirty="0" err="1" smtClean="0">
                <a:solidFill>
                  <a:schemeClr val="tx1"/>
                </a:solidFill>
              </a:rPr>
              <a:t>lợi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nhuận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trên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mỗi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đơn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vị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 smtClean="0">
                <a:solidFill>
                  <a:schemeClr val="tx1"/>
                </a:solidFill>
              </a:rPr>
              <a:t>lao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động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của</a:t>
            </a:r>
            <a:r>
              <a:rPr lang="en-US" sz="1400" b="0" dirty="0">
                <a:solidFill>
                  <a:schemeClr val="tx1"/>
                </a:solidFill>
              </a:rPr>
              <a:t> 100 </a:t>
            </a:r>
            <a:r>
              <a:rPr lang="en-US" sz="1400" b="0" dirty="0" smtClean="0">
                <a:solidFill>
                  <a:schemeClr val="tx1"/>
                </a:solidFill>
              </a:rPr>
              <a:t>DNTN </a:t>
            </a:r>
            <a:r>
              <a:rPr lang="en-US" sz="1400" b="0" dirty="0" err="1">
                <a:solidFill>
                  <a:schemeClr val="tx1"/>
                </a:solidFill>
              </a:rPr>
              <a:t>hàng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đầu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niêm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yết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trên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</a:rPr>
              <a:t>TTCK </a:t>
            </a:r>
            <a:r>
              <a:rPr lang="en-US" sz="1400" b="0" dirty="0" err="1" smtClean="0">
                <a:solidFill>
                  <a:schemeClr val="tx1"/>
                </a:solidFill>
              </a:rPr>
              <a:t>Việt</a:t>
            </a:r>
            <a:r>
              <a:rPr lang="en-US" sz="1400" b="0" dirty="0" smtClean="0">
                <a:solidFill>
                  <a:schemeClr val="tx1"/>
                </a:solidFill>
              </a:rPr>
              <a:t> Nam </a:t>
            </a:r>
            <a:r>
              <a:rPr lang="en-US" sz="1400" b="0" dirty="0" err="1" smtClean="0">
                <a:solidFill>
                  <a:schemeClr val="tx1"/>
                </a:solidFill>
              </a:rPr>
              <a:t>ghi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nhận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tăng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từ</a:t>
            </a:r>
            <a:r>
              <a:rPr lang="en-US" sz="1400" b="0" dirty="0">
                <a:solidFill>
                  <a:schemeClr val="tx1"/>
                </a:solidFill>
              </a:rPr>
              <a:t> 92,6 </a:t>
            </a:r>
            <a:r>
              <a:rPr lang="en-US" sz="1400" b="0" dirty="0" err="1">
                <a:solidFill>
                  <a:schemeClr val="tx1"/>
                </a:solidFill>
              </a:rPr>
              <a:t>triệu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đồng</a:t>
            </a:r>
            <a:r>
              <a:rPr lang="en-US" sz="1400" b="0" dirty="0">
                <a:solidFill>
                  <a:schemeClr val="tx1"/>
                </a:solidFill>
              </a:rPr>
              <a:t> (</a:t>
            </a:r>
            <a:r>
              <a:rPr lang="en-US" sz="1400" b="0" dirty="0" err="1">
                <a:solidFill>
                  <a:schemeClr val="tx1"/>
                </a:solidFill>
              </a:rPr>
              <a:t>năm</a:t>
            </a:r>
            <a:r>
              <a:rPr lang="en-US" sz="1400" b="0" dirty="0">
                <a:solidFill>
                  <a:schemeClr val="tx1"/>
                </a:solidFill>
              </a:rPr>
              <a:t> 2012) </a:t>
            </a:r>
            <a:r>
              <a:rPr lang="en-US" sz="1400" b="0" dirty="0" err="1">
                <a:solidFill>
                  <a:schemeClr val="tx1"/>
                </a:solidFill>
              </a:rPr>
              <a:t>lên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hơn</a:t>
            </a:r>
            <a:r>
              <a:rPr lang="en-US" sz="1400" b="0" dirty="0">
                <a:solidFill>
                  <a:schemeClr val="tx1"/>
                </a:solidFill>
              </a:rPr>
              <a:t> 190,4 </a:t>
            </a:r>
            <a:r>
              <a:rPr lang="en-US" sz="1400" b="0" dirty="0" err="1">
                <a:solidFill>
                  <a:schemeClr val="tx1"/>
                </a:solidFill>
              </a:rPr>
              <a:t>triệu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đồng</a:t>
            </a:r>
            <a:r>
              <a:rPr lang="en-US" sz="1400" b="0" dirty="0">
                <a:solidFill>
                  <a:schemeClr val="tx1"/>
                </a:solidFill>
              </a:rPr>
              <a:t> (</a:t>
            </a:r>
            <a:r>
              <a:rPr lang="en-US" sz="1400" b="0" dirty="0" err="1">
                <a:solidFill>
                  <a:schemeClr val="tx1"/>
                </a:solidFill>
              </a:rPr>
              <a:t>năm</a:t>
            </a:r>
            <a:r>
              <a:rPr lang="en-US" sz="1400" b="0" dirty="0">
                <a:solidFill>
                  <a:schemeClr val="tx1"/>
                </a:solidFill>
              </a:rPr>
              <a:t> 2016</a:t>
            </a:r>
            <a:r>
              <a:rPr lang="en-US" sz="1400" b="0" dirty="0" smtClean="0">
                <a:solidFill>
                  <a:schemeClr val="tx1"/>
                </a:solidFill>
              </a:rPr>
              <a:t>) </a:t>
            </a:r>
            <a:r>
              <a:rPr lang="en-US" sz="14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DNTN </a:t>
            </a:r>
            <a:r>
              <a:rPr lang="en-US" sz="1400" b="0" dirty="0" err="1" smtClean="0">
                <a:solidFill>
                  <a:schemeClr val="tx1"/>
                </a:solidFill>
              </a:rPr>
              <a:t>lớn</a:t>
            </a:r>
            <a:r>
              <a:rPr lang="en-US" sz="1400" b="0" dirty="0" smtClean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và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được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quản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trị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tốt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có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xu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hướng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tăng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tích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cực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err="1">
                <a:solidFill>
                  <a:schemeClr val="tx1"/>
                </a:solidFill>
              </a:rPr>
              <a:t>về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</a:rPr>
              <a:t>NSLĐ.</a:t>
            </a:r>
            <a:endParaRPr lang="en-AU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19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NHỮNG KẾT QUẢ ĐẠT ĐƯỢC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597" y="1158908"/>
            <a:ext cx="870342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lực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nghệ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đổi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mới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sáng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tạo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i="1" dirty="0" err="1" smtClean="0">
                <a:solidFill>
                  <a:schemeClr val="tx1"/>
                </a:solidFill>
              </a:rPr>
              <a:t>Năng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lực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công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và</a:t>
            </a:r>
            <a:r>
              <a:rPr lang="en-US" sz="1600" b="0" i="1" dirty="0" smtClean="0">
                <a:solidFill>
                  <a:schemeClr val="tx1"/>
                </a:solidFill>
              </a:rPr>
              <a:t> ĐMST </a:t>
            </a:r>
            <a:r>
              <a:rPr lang="en-US" sz="1600" b="0" i="1" dirty="0" err="1" smtClean="0">
                <a:solidFill>
                  <a:schemeClr val="tx1"/>
                </a:solidFill>
              </a:rPr>
              <a:t>của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nhiều</a:t>
            </a:r>
            <a:r>
              <a:rPr lang="en-US" sz="1600" b="0" i="1" dirty="0" smtClean="0">
                <a:solidFill>
                  <a:schemeClr val="tx1"/>
                </a:solidFill>
              </a:rPr>
              <a:t> DN </a:t>
            </a:r>
            <a:r>
              <a:rPr lang="en-US" sz="1600" b="0" i="1" dirty="0" err="1" smtClean="0">
                <a:solidFill>
                  <a:schemeClr val="tx1"/>
                </a:solidFill>
              </a:rPr>
              <a:t>được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cải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thiện</a:t>
            </a:r>
            <a:r>
              <a:rPr lang="en-US" sz="1600" b="0" i="1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i="1" dirty="0" err="1" smtClean="0">
                <a:solidFill>
                  <a:schemeClr val="tx1"/>
                </a:solidFill>
              </a:rPr>
              <a:t>Một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số</a:t>
            </a:r>
            <a:r>
              <a:rPr lang="en-US" sz="1600" b="0" i="1" dirty="0" smtClean="0">
                <a:solidFill>
                  <a:schemeClr val="tx1"/>
                </a:solidFill>
              </a:rPr>
              <a:t> TĐKT, DN </a:t>
            </a:r>
            <a:r>
              <a:rPr lang="en-US" sz="1600" b="0" i="1" dirty="0" err="1" smtClean="0">
                <a:solidFill>
                  <a:schemeClr val="tx1"/>
                </a:solidFill>
              </a:rPr>
              <a:t>lớn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đã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đầu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tư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mạnh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vào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các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hoạt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i="1" dirty="0" smtClean="0">
                <a:solidFill>
                  <a:schemeClr val="tx1"/>
                </a:solidFill>
              </a:rPr>
              <a:t> R&amp;D</a:t>
            </a:r>
            <a:r>
              <a:rPr lang="en-US" sz="1600" b="0" dirty="0" smtClean="0">
                <a:solidFill>
                  <a:schemeClr val="tx1"/>
                </a:solidFill>
              </a:rPr>
              <a:t>. </a:t>
            </a:r>
            <a:r>
              <a:rPr lang="en-AU" sz="1600" b="0" dirty="0" smtClean="0">
                <a:solidFill>
                  <a:schemeClr val="tx1"/>
                </a:solidFill>
              </a:rPr>
              <a:t>DNTN </a:t>
            </a:r>
            <a:r>
              <a:rPr lang="en-AU" sz="1600" b="0" dirty="0" err="1">
                <a:solidFill>
                  <a:schemeClr val="tx1"/>
                </a:solidFill>
              </a:rPr>
              <a:t>chiếm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khoảng</a:t>
            </a:r>
            <a:r>
              <a:rPr lang="en-AU" sz="1600" b="0" dirty="0">
                <a:solidFill>
                  <a:schemeClr val="tx1"/>
                </a:solidFill>
              </a:rPr>
              <a:t> 27% </a:t>
            </a:r>
            <a:r>
              <a:rPr lang="en-AU" sz="1600" b="0" dirty="0" err="1">
                <a:solidFill>
                  <a:schemeClr val="tx1"/>
                </a:solidFill>
              </a:rPr>
              <a:t>tổng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kinh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phí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các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hoạt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R&amp;D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19% </a:t>
            </a:r>
            <a:r>
              <a:rPr lang="en-AU" sz="1600" b="0" dirty="0" err="1">
                <a:solidFill>
                  <a:schemeClr val="tx1"/>
                </a:solidFill>
              </a:rPr>
              <a:t>cho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hoạt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cải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tiến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công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nghệ</a:t>
            </a:r>
            <a:r>
              <a:rPr lang="en-AU" sz="1600" b="0" dirty="0" smtClean="0">
                <a:solidFill>
                  <a:schemeClr val="tx1"/>
                </a:solidFill>
              </a:rPr>
              <a:t> (2017)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i="1" dirty="0" err="1">
                <a:solidFill>
                  <a:schemeClr val="tx1"/>
                </a:solidFill>
              </a:rPr>
              <a:t>Chỉ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</a:rPr>
              <a:t>số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smtClean="0">
                <a:solidFill>
                  <a:schemeClr val="tx1"/>
                </a:solidFill>
              </a:rPr>
              <a:t>ĐMST </a:t>
            </a:r>
            <a:r>
              <a:rPr lang="en-US" sz="1600" b="0" i="1" dirty="0" err="1">
                <a:solidFill>
                  <a:schemeClr val="tx1"/>
                </a:solidFill>
              </a:rPr>
              <a:t>của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</a:rPr>
              <a:t>Việt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smtClean="0">
                <a:solidFill>
                  <a:schemeClr val="tx1"/>
                </a:solidFill>
              </a:rPr>
              <a:t>Nam </a:t>
            </a:r>
            <a:r>
              <a:rPr lang="en-US" sz="1600" b="0" i="1" dirty="0" err="1" smtClean="0">
                <a:solidFill>
                  <a:schemeClr val="tx1"/>
                </a:solidFill>
              </a:rPr>
              <a:t>liên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</a:rPr>
              <a:t>tiếp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</a:rPr>
              <a:t>tăng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</a:rPr>
              <a:t>hạng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từ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trí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 76/141 (2012) </a:t>
            </a:r>
            <a:r>
              <a:rPr lang="en-US" sz="1600" b="0" dirty="0" err="1" smtClean="0">
                <a:solidFill>
                  <a:schemeClr val="tx1"/>
                </a:solidFill>
              </a:rPr>
              <a:t>lên</a:t>
            </a:r>
            <a:r>
              <a:rPr lang="en-US" sz="1600" b="0" dirty="0" smtClean="0">
                <a:solidFill>
                  <a:schemeClr val="tx1"/>
                </a:solidFill>
              </a:rPr>
              <a:t> 59/128 (2016), </a:t>
            </a:r>
            <a:r>
              <a:rPr lang="en-US" sz="1600" b="0" dirty="0">
                <a:solidFill>
                  <a:schemeClr val="tx1"/>
                </a:solidFill>
              </a:rPr>
              <a:t>42/131 </a:t>
            </a:r>
            <a:r>
              <a:rPr lang="en-US" sz="1600" b="0" dirty="0" smtClean="0">
                <a:solidFill>
                  <a:schemeClr val="tx1"/>
                </a:solidFill>
              </a:rPr>
              <a:t>(2020</a:t>
            </a:r>
            <a:r>
              <a:rPr lang="en-US" sz="1600" b="0" dirty="0">
                <a:solidFill>
                  <a:schemeClr val="tx1"/>
                </a:solidFill>
              </a:rPr>
              <a:t>)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44/132 </a:t>
            </a:r>
            <a:r>
              <a:rPr lang="en-US" sz="1600" b="0" dirty="0" smtClean="0">
                <a:solidFill>
                  <a:schemeClr val="tx1"/>
                </a:solidFill>
              </a:rPr>
              <a:t>(2021); </a:t>
            </a:r>
            <a:r>
              <a:rPr lang="en-US" sz="1600" b="0" dirty="0" err="1" smtClean="0">
                <a:solidFill>
                  <a:schemeClr val="tx1"/>
                </a:solidFill>
              </a:rPr>
              <a:t>cải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thứ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ĐMST, </a:t>
            </a: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hạng</a:t>
            </a:r>
            <a:r>
              <a:rPr lang="en-US" sz="1600" b="0" dirty="0" smtClean="0">
                <a:solidFill>
                  <a:schemeClr val="tx1"/>
                </a:solidFill>
              </a:rPr>
              <a:t> 65 (2018) </a:t>
            </a:r>
            <a:r>
              <a:rPr lang="en-US" sz="1600" b="0" dirty="0" err="1" smtClean="0">
                <a:solidFill>
                  <a:schemeClr val="tx1"/>
                </a:solidFill>
              </a:rPr>
              <a:t>lên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thứ</a:t>
            </a:r>
            <a:r>
              <a:rPr lang="en-US" sz="1600" b="0" dirty="0">
                <a:solidFill>
                  <a:schemeClr val="tx1"/>
                </a:solidFill>
              </a:rPr>
              <a:t> 60 </a:t>
            </a:r>
            <a:r>
              <a:rPr lang="en-US" sz="1600" b="0" dirty="0" smtClean="0">
                <a:solidFill>
                  <a:schemeClr val="tx1"/>
                </a:solidFill>
              </a:rPr>
              <a:t>(2021</a:t>
            </a:r>
            <a:r>
              <a:rPr lang="en-US" sz="1600" b="0" dirty="0">
                <a:solidFill>
                  <a:schemeClr val="tx1"/>
                </a:solidFill>
              </a:rPr>
              <a:t>)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thứ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ĐMST, </a:t>
            </a:r>
            <a:r>
              <a:rPr lang="en-US" sz="1600" b="0" dirty="0" err="1">
                <a:solidFill>
                  <a:schemeClr val="tx1"/>
                </a:solidFill>
              </a:rPr>
              <a:t>từ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41 (2018</a:t>
            </a:r>
            <a:r>
              <a:rPr lang="en-US" sz="1600" b="0" dirty="0">
                <a:solidFill>
                  <a:schemeClr val="tx1"/>
                </a:solidFill>
              </a:rPr>
              <a:t>) </a:t>
            </a:r>
            <a:r>
              <a:rPr lang="en-US" sz="1600" b="0" dirty="0" err="1">
                <a:solidFill>
                  <a:schemeClr val="tx1"/>
                </a:solidFill>
              </a:rPr>
              <a:t>lên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38 (2020</a:t>
            </a:r>
            <a:r>
              <a:rPr lang="en-US" sz="1600" b="0" dirty="0">
                <a:solidFill>
                  <a:schemeClr val="tx1"/>
                </a:solidFill>
              </a:rPr>
              <a:t>, 2021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615" y="3598671"/>
            <a:ext cx="86868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trình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lực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tổ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chức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quản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lý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Cải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thiện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đặc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biêt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đối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với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những</a:t>
            </a:r>
            <a:r>
              <a:rPr lang="en-US" sz="1600" b="0" dirty="0" smtClean="0">
                <a:solidFill>
                  <a:schemeClr val="tx1"/>
                </a:solidFill>
              </a:rPr>
              <a:t> DN </a:t>
            </a:r>
            <a:r>
              <a:rPr lang="en-US" sz="1600" b="0" dirty="0" err="1" smtClean="0">
                <a:solidFill>
                  <a:schemeClr val="tx1"/>
                </a:solidFill>
              </a:rPr>
              <a:t>lớn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niêm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yết</a:t>
            </a:r>
            <a:endParaRPr lang="en-AU" sz="1600" b="0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625274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lưc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hợp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tác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chuỗi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giá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trị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DN </a:t>
            </a:r>
            <a:r>
              <a:rPr lang="en-US" sz="1600" b="0" dirty="0" err="1" smtClean="0">
                <a:solidFill>
                  <a:schemeClr val="tx1"/>
                </a:solidFill>
              </a:rPr>
              <a:t>đã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hợp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tác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làm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chủ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một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</a:rPr>
              <a:t> “</a:t>
            </a:r>
            <a:r>
              <a:rPr lang="en-US" sz="1600" b="0" dirty="0" err="1" smtClean="0">
                <a:solidFill>
                  <a:schemeClr val="tx1"/>
                </a:solidFill>
              </a:rPr>
              <a:t>cuộc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chơi</a:t>
            </a:r>
            <a:r>
              <a:rPr lang="en-US" sz="1600" b="0" dirty="0" smtClean="0">
                <a:solidFill>
                  <a:schemeClr val="tx1"/>
                </a:solidFill>
              </a:rPr>
              <a:t>”, </a:t>
            </a:r>
            <a:r>
              <a:rPr lang="en-US" sz="1600" b="0" dirty="0" err="1" smtClean="0">
                <a:solidFill>
                  <a:schemeClr val="tx1"/>
                </a:solidFill>
              </a:rPr>
              <a:t>bảo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vệ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sản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xuất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trong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nước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Nhiều</a:t>
            </a:r>
            <a:r>
              <a:rPr lang="en-US" sz="1600" b="0" dirty="0" smtClean="0">
                <a:solidFill>
                  <a:schemeClr val="tx1"/>
                </a:solidFill>
              </a:rPr>
              <a:t> DN </a:t>
            </a:r>
            <a:r>
              <a:rPr lang="en-US" sz="1600" b="0" dirty="0" err="1" smtClean="0">
                <a:solidFill>
                  <a:schemeClr val="tx1"/>
                </a:solidFill>
              </a:rPr>
              <a:t>đã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đầu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ra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nước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ngoài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Liên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kết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giữa</a:t>
            </a:r>
            <a:r>
              <a:rPr lang="en-US" sz="1600" b="0" dirty="0" smtClean="0">
                <a:solidFill>
                  <a:schemeClr val="tx1"/>
                </a:solidFill>
              </a:rPr>
              <a:t> DNTN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DN FDI </a:t>
            </a:r>
            <a:r>
              <a:rPr lang="en-US" sz="1600" b="0" dirty="0" err="1" smtClean="0">
                <a:solidFill>
                  <a:schemeClr val="tx1"/>
                </a:solidFill>
              </a:rPr>
              <a:t>đã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cải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thiện</a:t>
            </a:r>
            <a:r>
              <a:rPr lang="en-US" sz="1600" b="0" dirty="0" smtClean="0">
                <a:solidFill>
                  <a:schemeClr val="tx1"/>
                </a:solidFill>
              </a:rPr>
              <a:t>. </a:t>
            </a: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2016, DN FDI </a:t>
            </a:r>
            <a:r>
              <a:rPr lang="en-US" sz="1600" b="0" dirty="0" err="1" smtClean="0">
                <a:solidFill>
                  <a:schemeClr val="tx1"/>
                </a:solidFill>
              </a:rPr>
              <a:t>đã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bớt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phụ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thuộc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cung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cấp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ngoài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có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xu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hướng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chuyển</a:t>
            </a:r>
            <a:r>
              <a:rPr lang="en-US" sz="1600" b="0" dirty="0" smtClean="0">
                <a:solidFill>
                  <a:schemeClr val="tx1"/>
                </a:solidFill>
              </a:rPr>
              <a:t> sang </a:t>
            </a:r>
            <a:r>
              <a:rPr lang="en-US" sz="1600" b="0" dirty="0" err="1" smtClean="0">
                <a:solidFill>
                  <a:schemeClr val="tx1"/>
                </a:solidFill>
              </a:rPr>
              <a:t>sử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dụng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cung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cấp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Việt</a:t>
            </a:r>
            <a:r>
              <a:rPr lang="en-US" sz="1600" b="0" dirty="0" smtClean="0">
                <a:solidFill>
                  <a:schemeClr val="tx1"/>
                </a:solidFill>
              </a:rPr>
              <a:t> Nam</a:t>
            </a:r>
            <a:endParaRPr lang="en-AU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NỘI DUNG TRÌNH BÀY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476479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DẪN NHẬP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MỘT SỐ VẤN ĐỀ CƠ BẢN VÀ KINH NGHIỆM QUỐC TẾ</a:t>
            </a:r>
            <a:endParaRPr lang="en-US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THỰC TRẠNG NÂNG CAO NĂNG LỰC CỦA KHU VỰC KINH TẾ TƯ NHÂN VIỆT NAM</a:t>
            </a:r>
            <a:endParaRPr lang="en-US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ĐỀ XUẤT GIẢI PHÁP NÂNG CAO NĂNG LỰC CỦA KHU VỰC KINH TẾ TƯ NHÂN VIỆT NAM TRONG GIAI ĐOẠN MỚI</a:t>
            </a:r>
            <a:endParaRPr lang="en-US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20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NHỮNG KẾT QUẢ ĐẠT ĐƯỢC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752" y="1230227"/>
            <a:ext cx="427828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hiệu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quả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SXKD</a:t>
            </a:r>
          </a:p>
          <a:p>
            <a:pPr>
              <a:lnSpc>
                <a:spcPct val="120000"/>
              </a:lnSpc>
            </a:pP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i="1" dirty="0" err="1" smtClean="0">
                <a:solidFill>
                  <a:schemeClr val="tx1"/>
                </a:solidFill>
              </a:rPr>
              <a:t>Doanh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thu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thuần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và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tỷ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trọng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tăng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mạnh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Giá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trị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5.574,3 </a:t>
            </a:r>
            <a:r>
              <a:rPr lang="en-AU" sz="1600" b="0" dirty="0" err="1">
                <a:solidFill>
                  <a:schemeClr val="tx1"/>
                </a:solidFill>
              </a:rPr>
              <a:t>nghìn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(2011) </a:t>
            </a:r>
            <a:r>
              <a:rPr lang="en-AU" sz="1600" b="0" dirty="0" err="1">
                <a:solidFill>
                  <a:schemeClr val="tx1"/>
                </a:solidFill>
              </a:rPr>
              <a:t>lên</a:t>
            </a:r>
            <a:r>
              <a:rPr lang="en-AU" sz="1600" b="0" dirty="0">
                <a:solidFill>
                  <a:schemeClr val="tx1"/>
                </a:solidFill>
              </a:rPr>
              <a:t> 15.127,5 </a:t>
            </a:r>
            <a:r>
              <a:rPr lang="en-AU" sz="1600" b="0" dirty="0" err="1">
                <a:solidFill>
                  <a:schemeClr val="tx1"/>
                </a:solidFill>
              </a:rPr>
              <a:t>nghìn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(2019), </a:t>
            </a:r>
            <a:r>
              <a:rPr lang="en-AU" sz="1600" b="0" dirty="0" err="1">
                <a:solidFill>
                  <a:schemeClr val="tx1"/>
                </a:solidFill>
              </a:rPr>
              <a:t>hơn</a:t>
            </a:r>
            <a:r>
              <a:rPr lang="en-AU" sz="1600" b="0" dirty="0">
                <a:solidFill>
                  <a:schemeClr val="tx1"/>
                </a:solidFill>
              </a:rPr>
              <a:t> 2,7 </a:t>
            </a:r>
            <a:r>
              <a:rPr lang="en-AU" sz="1600" b="0" dirty="0" err="1" smtClean="0">
                <a:solidFill>
                  <a:schemeClr val="tx1"/>
                </a:solidFill>
              </a:rPr>
              <a:t>lần</a:t>
            </a:r>
            <a:r>
              <a:rPr lang="en-AU" sz="1600" b="0" dirty="0" smtClean="0">
                <a:solidFill>
                  <a:schemeClr val="tx1"/>
                </a:solidFill>
              </a:rPr>
              <a:t>;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600" b="0" dirty="0" err="1" smtClean="0">
                <a:solidFill>
                  <a:schemeClr val="tx1"/>
                </a:solidFill>
              </a:rPr>
              <a:t>Tỷ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trọng</a:t>
            </a:r>
            <a:r>
              <a:rPr lang="en-AU" sz="1600" b="0" dirty="0" smtClean="0">
                <a:solidFill>
                  <a:schemeClr val="tx1"/>
                </a:solidFill>
              </a:rPr>
              <a:t>: </a:t>
            </a:r>
            <a:r>
              <a:rPr lang="en-AU" sz="1600" b="0" dirty="0" err="1">
                <a:solidFill>
                  <a:schemeClr val="tx1"/>
                </a:solidFill>
              </a:rPr>
              <a:t>từ</a:t>
            </a:r>
            <a:r>
              <a:rPr lang="en-AU" sz="1600" b="0" dirty="0">
                <a:solidFill>
                  <a:schemeClr val="tx1"/>
                </a:solidFill>
              </a:rPr>
              <a:t> 54,11% </a:t>
            </a:r>
            <a:r>
              <a:rPr lang="en-AU" sz="1600" b="0" dirty="0" err="1">
                <a:solidFill>
                  <a:schemeClr val="tx1"/>
                </a:solidFill>
              </a:rPr>
              <a:t>lên</a:t>
            </a:r>
            <a:r>
              <a:rPr lang="en-AU" sz="1600" b="0" dirty="0">
                <a:solidFill>
                  <a:schemeClr val="tx1"/>
                </a:solidFill>
              </a:rPr>
              <a:t> 57,46</a:t>
            </a:r>
            <a:r>
              <a:rPr lang="en-AU" sz="1600" b="0" dirty="0" smtClean="0">
                <a:solidFill>
                  <a:schemeClr val="tx1"/>
                </a:solidFill>
              </a:rPr>
              <a:t>%.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600" b="0" dirty="0" err="1" smtClean="0">
                <a:solidFill>
                  <a:schemeClr val="tx1"/>
                </a:solidFill>
              </a:rPr>
              <a:t>Tốc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tăng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bình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quân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giai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đoạn</a:t>
            </a:r>
            <a:r>
              <a:rPr lang="en-AU" sz="1600" b="0" dirty="0">
                <a:solidFill>
                  <a:schemeClr val="tx1"/>
                </a:solidFill>
              </a:rPr>
              <a:t> 2011-2019 </a:t>
            </a:r>
            <a:r>
              <a:rPr lang="en-AU" sz="1600" b="0" dirty="0" err="1" smtClean="0">
                <a:solidFill>
                  <a:schemeClr val="tx1"/>
                </a:solidFill>
              </a:rPr>
              <a:t>đạt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>
                <a:solidFill>
                  <a:schemeClr val="tx1"/>
                </a:solidFill>
              </a:rPr>
              <a:t>15,71%/ </a:t>
            </a: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149148"/>
            <a:ext cx="43434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i="1" dirty="0" err="1" smtClean="0">
                <a:solidFill>
                  <a:schemeClr val="tx1"/>
                </a:solidFill>
              </a:rPr>
              <a:t>Lợi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nhuận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trước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thuế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tăng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đáng</a:t>
            </a:r>
            <a:r>
              <a:rPr lang="en-US" sz="1600" b="0" i="1" dirty="0" smtClean="0">
                <a:solidFill>
                  <a:schemeClr val="tx1"/>
                </a:solidFill>
              </a:rPr>
              <a:t> </a:t>
            </a:r>
            <a:r>
              <a:rPr lang="en-US" sz="1600" b="0" i="1" dirty="0" err="1" smtClean="0">
                <a:solidFill>
                  <a:schemeClr val="tx1"/>
                </a:solidFill>
              </a:rPr>
              <a:t>kể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Giá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trị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84.218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tỷ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(2011) </a:t>
            </a:r>
            <a:r>
              <a:rPr lang="en-AU" sz="1600" b="0" dirty="0" err="1">
                <a:solidFill>
                  <a:schemeClr val="tx1"/>
                </a:solidFill>
              </a:rPr>
              <a:t>lên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277.624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(2019);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600" b="0" dirty="0" err="1" smtClean="0">
                <a:solidFill>
                  <a:schemeClr val="tx1"/>
                </a:solidFill>
              </a:rPr>
              <a:t>Tỷ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trọng</a:t>
            </a:r>
            <a:r>
              <a:rPr lang="en-AU" sz="1600" b="0" dirty="0" smtClean="0">
                <a:solidFill>
                  <a:schemeClr val="tx1"/>
                </a:solidFill>
              </a:rPr>
              <a:t>: </a:t>
            </a:r>
            <a:r>
              <a:rPr lang="en-AU" sz="1600" b="0" dirty="0" err="1">
                <a:solidFill>
                  <a:schemeClr val="tx1"/>
                </a:solidFill>
              </a:rPr>
              <a:t>từ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25,19% </a:t>
            </a:r>
            <a:r>
              <a:rPr lang="en-AU" sz="1600" b="0" dirty="0" err="1">
                <a:solidFill>
                  <a:schemeClr val="tx1"/>
                </a:solidFill>
              </a:rPr>
              <a:t>lên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31,2%.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600" b="0" dirty="0" err="1" smtClean="0">
                <a:solidFill>
                  <a:schemeClr val="tx1"/>
                </a:solidFill>
              </a:rPr>
              <a:t>Tốc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tăng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bình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quân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giai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đoạn</a:t>
            </a:r>
            <a:r>
              <a:rPr lang="en-AU" sz="1600" b="0" dirty="0">
                <a:solidFill>
                  <a:schemeClr val="tx1"/>
                </a:solidFill>
              </a:rPr>
              <a:t> 2011-2019 </a:t>
            </a:r>
            <a:r>
              <a:rPr lang="en-AU" sz="1600" b="0" dirty="0" err="1" smtClean="0">
                <a:solidFill>
                  <a:schemeClr val="tx1"/>
                </a:solidFill>
              </a:rPr>
              <a:t>đạt</a:t>
            </a:r>
            <a:r>
              <a:rPr lang="en-AU" sz="1600" b="0" dirty="0" smtClean="0">
                <a:solidFill>
                  <a:schemeClr val="tx1"/>
                </a:solidFill>
              </a:rPr>
              <a:t> 10,2%/ </a:t>
            </a:r>
            <a:r>
              <a:rPr lang="en-AU" sz="1600" b="0" dirty="0" err="1" smtClean="0">
                <a:solidFill>
                  <a:schemeClr val="tx1"/>
                </a:solidFill>
              </a:rPr>
              <a:t>năm</a:t>
            </a:r>
            <a:endParaRPr lang="en-AU" sz="1600" b="0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7315" y="1471113"/>
            <a:ext cx="3379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thuần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13057"/>
              </p:ext>
            </p:extLst>
          </p:nvPr>
        </p:nvGraphicFramePr>
        <p:xfrm>
          <a:off x="4773449" y="1802354"/>
          <a:ext cx="4065751" cy="1611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171">
                  <a:extLst>
                    <a:ext uri="{9D8B030D-6E8A-4147-A177-3AD203B41FA5}">
                      <a16:colId xmlns:a16="http://schemas.microsoft.com/office/drawing/2014/main" xmlns="" val="680764098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2018846908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1547874686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887536667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1694489394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1342744226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2803916635"/>
                    </a:ext>
                  </a:extLst>
                </a:gridCol>
              </a:tblGrid>
              <a:tr h="172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3242728748"/>
                  </a:ext>
                </a:extLst>
              </a:tr>
              <a:tr h="502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Tổng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(1000 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tỷ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effectLst/>
                          <a:latin typeface="+mn-lt"/>
                        </a:rPr>
                        <a:t>đồng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1200" dirty="0" smtClean="0">
                          <a:effectLst/>
                        </a:rPr>
                        <a:t>10.302,0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14.949,2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17.436,4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20.660,0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23.637,6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26.327,1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516708134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</a:t>
                      </a:r>
                      <a:endParaRPr lang="vi-VN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5.574,3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8.075,1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9.762,1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11.734,1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13.410,6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15.127,5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83054036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Tỷ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trọng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+mn-lt"/>
                        </a:rPr>
                        <a:t>54,11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54,02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55,99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+mn-lt"/>
                        </a:rPr>
                        <a:t>56,80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56,73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57,46</a:t>
                      </a: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509428830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779818" y="3409285"/>
            <a:ext cx="3906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Niên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giám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hàng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77315" y="3815953"/>
            <a:ext cx="3647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Lợi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nhuận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thuế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nghiệp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58729"/>
              </p:ext>
            </p:extLst>
          </p:nvPr>
        </p:nvGraphicFramePr>
        <p:xfrm>
          <a:off x="4638502" y="4181896"/>
          <a:ext cx="4065751" cy="1611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171">
                  <a:extLst>
                    <a:ext uri="{9D8B030D-6E8A-4147-A177-3AD203B41FA5}">
                      <a16:colId xmlns:a16="http://schemas.microsoft.com/office/drawing/2014/main" xmlns="" val="680764098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2018846908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1547874686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887536667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1694489394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1342744226"/>
                    </a:ext>
                  </a:extLst>
                </a:gridCol>
                <a:gridCol w="580930">
                  <a:extLst>
                    <a:ext uri="{9D8B030D-6E8A-4147-A177-3AD203B41FA5}">
                      <a16:colId xmlns:a16="http://schemas.microsoft.com/office/drawing/2014/main" xmlns="" val="2803916635"/>
                    </a:ext>
                  </a:extLst>
                </a:gridCol>
              </a:tblGrid>
              <a:tr h="172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+mn-lt"/>
                        </a:rPr>
                        <a:t>2019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3242728748"/>
                  </a:ext>
                </a:extLst>
              </a:tr>
              <a:tr h="502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Tổng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(1000 </a:t>
                      </a:r>
                      <a:r>
                        <a:rPr lang="en-US" sz="1200" u="none" strike="noStrike" dirty="0" err="1" smtClean="0">
                          <a:effectLst/>
                          <a:latin typeface="+mn-lt"/>
                        </a:rPr>
                        <a:t>tỷ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effectLst/>
                          <a:latin typeface="+mn-lt"/>
                        </a:rPr>
                        <a:t>đồng</a:t>
                      </a:r>
                      <a:r>
                        <a:rPr lang="en-US" sz="1200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334.408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552.747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711.975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877.534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895.560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889.934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516708134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algn="just" fontAlgn="ctr"/>
                      <a:r>
                        <a:rPr lang="vi-VN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2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NTN</a:t>
                      </a:r>
                      <a:endParaRPr lang="vi-VN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84.218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150.528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188.092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291.388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323.637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277.624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83054036"/>
                  </a:ext>
                </a:extLst>
              </a:tr>
              <a:tr h="431587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Tỷ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trọng</a:t>
                      </a:r>
                      <a:endParaRPr lang="vi-V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 smtClean="0">
                          <a:effectLst/>
                          <a:latin typeface="+mn-lt"/>
                        </a:rPr>
                        <a:t>25,19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27,23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26,42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smtClean="0">
                          <a:effectLst/>
                          <a:latin typeface="+mn-lt"/>
                        </a:rPr>
                        <a:t>33,21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36,15</a:t>
                      </a:r>
                    </a:p>
                  </a:txBody>
                  <a:tcPr marL="8273" marR="8273" marT="8273" marB="0" anchor="ctr"/>
                </a:tc>
                <a:tc>
                  <a:txBody>
                    <a:bodyPr/>
                    <a:lstStyle/>
                    <a:p>
                      <a:pPr marL="0" marR="0" indent="0" algn="r" defTabSz="91435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31,20</a:t>
                      </a:r>
                    </a:p>
                  </a:txBody>
                  <a:tcPr marL="8273" marR="8273" marT="8273" marB="0" anchor="ctr"/>
                </a:tc>
                <a:extLst>
                  <a:ext uri="{0D108BD9-81ED-4DB2-BD59-A6C34878D82A}">
                    <a16:rowId xmlns:a16="http://schemas.microsoft.com/office/drawing/2014/main" xmlns="" val="250942883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4605251" y="5892081"/>
            <a:ext cx="40067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Niên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giám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hàng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21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NHỮNG KẾT QUẢ ĐẠT ĐƯỢC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442" y="1295400"/>
            <a:ext cx="86367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đóng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góp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phát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triển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kinh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tế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xã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hội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Đóng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góp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khoảng</a:t>
            </a:r>
            <a:r>
              <a:rPr lang="en-US" sz="1600" b="0" dirty="0" smtClean="0">
                <a:solidFill>
                  <a:schemeClr val="tx1"/>
                </a:solidFill>
              </a:rPr>
              <a:t> 40% GDP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Nộp</a:t>
            </a:r>
            <a:r>
              <a:rPr lang="en-US" sz="1600" b="0" dirty="0" smtClean="0">
                <a:solidFill>
                  <a:schemeClr val="tx1"/>
                </a:solidFill>
              </a:rPr>
              <a:t> NSNN </a:t>
            </a:r>
            <a:r>
              <a:rPr lang="en-US" sz="1600" b="0" dirty="0" err="1" smtClean="0">
                <a:solidFill>
                  <a:schemeClr val="tx1"/>
                </a:solidFill>
              </a:rPr>
              <a:t>lớn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đều</a:t>
            </a:r>
            <a:r>
              <a:rPr lang="en-US" sz="1600" b="0" dirty="0" smtClean="0">
                <a:solidFill>
                  <a:schemeClr val="tx1"/>
                </a:solidFill>
              </a:rPr>
              <a:t> qua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năm</a:t>
            </a:r>
            <a:r>
              <a:rPr lang="en-US" sz="1600" b="0" dirty="0" smtClean="0">
                <a:solidFill>
                  <a:schemeClr val="tx1"/>
                </a:solidFill>
              </a:rPr>
              <a:t>: Theo </a:t>
            </a:r>
            <a:r>
              <a:rPr lang="en-AU" sz="1600" b="0" dirty="0" err="1" smtClean="0">
                <a:solidFill>
                  <a:schemeClr val="tx1"/>
                </a:solidFill>
              </a:rPr>
              <a:t>Bộ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Tài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chính</a:t>
            </a:r>
            <a:r>
              <a:rPr lang="en-AU" sz="1600" b="0" dirty="0">
                <a:solidFill>
                  <a:schemeClr val="tx1"/>
                </a:solidFill>
              </a:rPr>
              <a:t> (</a:t>
            </a:r>
            <a:r>
              <a:rPr lang="en-AU" sz="1600" b="0" dirty="0" smtClean="0">
                <a:solidFill>
                  <a:schemeClr val="tx1"/>
                </a:solidFill>
              </a:rPr>
              <a:t>2021), DN </a:t>
            </a:r>
            <a:r>
              <a:rPr lang="en-AU" sz="1600" b="0" dirty="0" err="1">
                <a:solidFill>
                  <a:schemeClr val="tx1"/>
                </a:solidFill>
              </a:rPr>
              <a:t>dân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doanh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đóng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góp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lớn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cho</a:t>
            </a:r>
            <a:r>
              <a:rPr lang="en-AU" sz="1600" b="0" dirty="0">
                <a:solidFill>
                  <a:schemeClr val="tx1"/>
                </a:solidFill>
              </a:rPr>
              <a:t> NSNN. </a:t>
            </a: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 2018,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>
                <a:solidFill>
                  <a:schemeClr val="tx1"/>
                </a:solidFill>
              </a:rPr>
              <a:t>dân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doanh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đóng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góp</a:t>
            </a:r>
            <a:r>
              <a:rPr lang="en-AU" sz="1600" b="0" dirty="0">
                <a:solidFill>
                  <a:schemeClr val="tx1"/>
                </a:solidFill>
              </a:rPr>
              <a:t> 365.422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 (</a:t>
            </a:r>
            <a:r>
              <a:rPr lang="en-AU" sz="1600" b="0" dirty="0" err="1">
                <a:solidFill>
                  <a:schemeClr val="tx1"/>
                </a:solidFill>
              </a:rPr>
              <a:t>trong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đó</a:t>
            </a:r>
            <a:r>
              <a:rPr lang="en-AU" sz="1600" b="0" dirty="0">
                <a:solidFill>
                  <a:schemeClr val="tx1"/>
                </a:solidFill>
              </a:rPr>
              <a:t>, DNNN </a:t>
            </a:r>
            <a:r>
              <a:rPr lang="en-AU" sz="1600" b="0" dirty="0" err="1">
                <a:solidFill>
                  <a:schemeClr val="tx1"/>
                </a:solidFill>
              </a:rPr>
              <a:t>chỉ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là</a:t>
            </a:r>
            <a:r>
              <a:rPr lang="en-AU" sz="1600" b="0" dirty="0">
                <a:solidFill>
                  <a:schemeClr val="tx1"/>
                </a:solidFill>
              </a:rPr>
              <a:t> 267.982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;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>
                <a:solidFill>
                  <a:schemeClr val="tx1"/>
                </a:solidFill>
              </a:rPr>
              <a:t>có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vốn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góp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nhà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nước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là</a:t>
            </a:r>
            <a:r>
              <a:rPr lang="en-AU" sz="1600" b="0" dirty="0">
                <a:solidFill>
                  <a:schemeClr val="tx1"/>
                </a:solidFill>
              </a:rPr>
              <a:t> 99.729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 FDI </a:t>
            </a:r>
            <a:r>
              <a:rPr lang="en-AU" sz="1600" b="0" dirty="0" err="1">
                <a:solidFill>
                  <a:schemeClr val="tx1"/>
                </a:solidFill>
              </a:rPr>
              <a:t>là</a:t>
            </a:r>
            <a:r>
              <a:rPr lang="en-AU" sz="1600" b="0" dirty="0">
                <a:solidFill>
                  <a:schemeClr val="tx1"/>
                </a:solidFill>
              </a:rPr>
              <a:t> 186.371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). </a:t>
            </a: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 2019, </a:t>
            </a:r>
            <a:r>
              <a:rPr lang="en-AU" sz="1600" b="0" dirty="0" err="1">
                <a:solidFill>
                  <a:schemeClr val="tx1"/>
                </a:solidFill>
              </a:rPr>
              <a:t>nộp</a:t>
            </a:r>
            <a:r>
              <a:rPr lang="en-AU" sz="1600" b="0" dirty="0">
                <a:solidFill>
                  <a:schemeClr val="tx1"/>
                </a:solidFill>
              </a:rPr>
              <a:t> NSNN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>
                <a:solidFill>
                  <a:schemeClr val="tx1"/>
                </a:solidFill>
              </a:rPr>
              <a:t>dân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doanh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đạt</a:t>
            </a:r>
            <a:r>
              <a:rPr lang="en-AU" sz="1600" b="0" dirty="0">
                <a:solidFill>
                  <a:schemeClr val="tx1"/>
                </a:solidFill>
              </a:rPr>
              <a:t> 415.792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đồng</a:t>
            </a:r>
            <a:r>
              <a:rPr lang="en-AU" sz="1600" b="0" dirty="0" smtClean="0">
                <a:solidFill>
                  <a:schemeClr val="tx1"/>
                </a:solidFill>
              </a:rPr>
              <a:t>  (</a:t>
            </a:r>
            <a:r>
              <a:rPr lang="en-AU" sz="1600" b="0" dirty="0" err="1" smtClean="0">
                <a:solidFill>
                  <a:schemeClr val="tx1"/>
                </a:solidFill>
              </a:rPr>
              <a:t>tăng</a:t>
            </a:r>
            <a:r>
              <a:rPr lang="en-AU" sz="1600" b="0" dirty="0" smtClean="0">
                <a:solidFill>
                  <a:schemeClr val="tx1"/>
                </a:solidFill>
              </a:rPr>
              <a:t> 13,78%) (DNNN: 283 </a:t>
            </a:r>
            <a:r>
              <a:rPr lang="en-AU" sz="1600" b="0" dirty="0" err="1" smtClean="0">
                <a:solidFill>
                  <a:schemeClr val="tx1"/>
                </a:solidFill>
              </a:rPr>
              <a:t>tỷ</a:t>
            </a:r>
            <a:r>
              <a:rPr lang="en-AU" sz="1600" b="0" dirty="0" smtClean="0">
                <a:solidFill>
                  <a:schemeClr val="tx1"/>
                </a:solidFill>
              </a:rPr>
              <a:t>; DN </a:t>
            </a:r>
            <a:r>
              <a:rPr lang="en-AU" sz="1600" b="0" dirty="0" err="1" smtClean="0">
                <a:solidFill>
                  <a:schemeClr val="tx1"/>
                </a:solidFill>
              </a:rPr>
              <a:t>có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vốn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góp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nhà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nước</a:t>
            </a:r>
            <a:r>
              <a:rPr lang="en-AU" sz="1600" b="0" dirty="0" smtClean="0">
                <a:solidFill>
                  <a:schemeClr val="tx1"/>
                </a:solidFill>
              </a:rPr>
              <a:t>: 113.356 </a:t>
            </a:r>
            <a:r>
              <a:rPr lang="en-AU" sz="1600" b="0" dirty="0" err="1" smtClean="0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)</a:t>
            </a:r>
            <a:r>
              <a:rPr lang="en-AU" sz="1600" b="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AU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Đóng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góp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lớn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vào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tổng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vốn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đầu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tư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toàn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xã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hội</a:t>
            </a:r>
            <a:r>
              <a:rPr lang="en-AU" sz="1600" b="0" dirty="0" smtClean="0">
                <a:solidFill>
                  <a:schemeClr val="tx1"/>
                </a:solidFill>
              </a:rPr>
              <a:t>: </a:t>
            </a:r>
            <a:r>
              <a:rPr lang="en-AU" sz="1600" b="0" dirty="0" err="1" smtClean="0">
                <a:solidFill>
                  <a:schemeClr val="tx1"/>
                </a:solidFill>
              </a:rPr>
              <a:t>Vốn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đầu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hiện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toàn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xã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hội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kinh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tế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tăng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mạnh</a:t>
            </a:r>
            <a:r>
              <a:rPr lang="en-AU" sz="1600" b="0" dirty="0">
                <a:solidFill>
                  <a:schemeClr val="tx1"/>
                </a:solidFill>
              </a:rPr>
              <a:t> qua </a:t>
            </a:r>
            <a:r>
              <a:rPr lang="en-AU" sz="1600" b="0" dirty="0" err="1">
                <a:solidFill>
                  <a:schemeClr val="tx1"/>
                </a:solidFill>
              </a:rPr>
              <a:t>các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từ</a:t>
            </a:r>
            <a:r>
              <a:rPr lang="en-AU" sz="1600" b="0" dirty="0">
                <a:solidFill>
                  <a:schemeClr val="tx1"/>
                </a:solidFill>
              </a:rPr>
              <a:t> 356.049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(2011) </a:t>
            </a:r>
            <a:r>
              <a:rPr lang="en-AU" sz="1600" b="0" dirty="0" err="1">
                <a:solidFill>
                  <a:schemeClr val="tx1"/>
                </a:solidFill>
              </a:rPr>
              <a:t>lên</a:t>
            </a:r>
            <a:r>
              <a:rPr lang="en-AU" sz="1600" b="0" dirty="0">
                <a:solidFill>
                  <a:schemeClr val="tx1"/>
                </a:solidFill>
              </a:rPr>
              <a:t> 972.230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(2020), </a:t>
            </a:r>
            <a:r>
              <a:rPr lang="en-AU" sz="1600" b="0" dirty="0" err="1">
                <a:solidFill>
                  <a:schemeClr val="tx1"/>
                </a:solidFill>
              </a:rPr>
              <a:t>gấp</a:t>
            </a:r>
            <a:r>
              <a:rPr lang="en-AU" sz="1600" b="0" dirty="0">
                <a:solidFill>
                  <a:schemeClr val="tx1"/>
                </a:solidFill>
              </a:rPr>
              <a:t> 2,73 </a:t>
            </a:r>
            <a:r>
              <a:rPr lang="en-AU" sz="1600" b="0" dirty="0" err="1" smtClean="0">
                <a:solidFill>
                  <a:schemeClr val="tx1"/>
                </a:solidFill>
              </a:rPr>
              <a:t>lần</a:t>
            </a:r>
            <a:r>
              <a:rPr lang="en-AU" sz="1600" b="0" dirty="0" smtClean="0">
                <a:solidFill>
                  <a:schemeClr val="tx1"/>
                </a:solidFill>
              </a:rPr>
              <a:t>;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AU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Góp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phần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tạo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vị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thế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diện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mạo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mới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cho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Việt</a:t>
            </a:r>
            <a:r>
              <a:rPr lang="en-AU" sz="1600" b="0" dirty="0" smtClean="0">
                <a:solidFill>
                  <a:schemeClr val="tx1"/>
                </a:solidFill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34738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22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NHỮNG KẾT QUẢ ĐẠT ĐƯỢC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81100"/>
            <a:ext cx="53340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đóng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góp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phát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triển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kinh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tế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xã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hội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AU" sz="1600" b="0" i="1" dirty="0" err="1" smtClean="0">
                <a:solidFill>
                  <a:schemeClr val="tx1"/>
                </a:solidFill>
              </a:rPr>
              <a:t>Tạo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việc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làm</a:t>
            </a:r>
            <a:r>
              <a:rPr lang="en-AU" sz="1600" b="0" i="1" dirty="0" smtClean="0">
                <a:solidFill>
                  <a:schemeClr val="tx1"/>
                </a:solidFill>
              </a:rPr>
              <a:t>,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tăng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thu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nhập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cho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người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lao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động</a:t>
            </a:r>
            <a:r>
              <a:rPr lang="en-AU" sz="1600" b="0" dirty="0" smtClean="0">
                <a:solidFill>
                  <a:schemeClr val="tx1"/>
                </a:solidFill>
              </a:rPr>
              <a:t>: 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 2019, </a:t>
            </a:r>
            <a:r>
              <a:rPr lang="en-AU" sz="1600" b="0" dirty="0" smtClean="0">
                <a:solidFill>
                  <a:schemeClr val="tx1"/>
                </a:solidFill>
              </a:rPr>
              <a:t>KTTN </a:t>
            </a:r>
            <a:r>
              <a:rPr lang="en-AU" sz="1600" b="0" dirty="0" err="1">
                <a:solidFill>
                  <a:schemeClr val="tx1"/>
                </a:solidFill>
              </a:rPr>
              <a:t>tạo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việc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làm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hơn</a:t>
            </a:r>
            <a:r>
              <a:rPr lang="en-AU" sz="1600" b="0" dirty="0">
                <a:solidFill>
                  <a:schemeClr val="tx1"/>
                </a:solidFill>
              </a:rPr>
              <a:t> 18,1 </a:t>
            </a:r>
            <a:r>
              <a:rPr lang="en-AU" sz="1600" b="0" dirty="0" err="1">
                <a:solidFill>
                  <a:schemeClr val="tx1"/>
                </a:solidFill>
              </a:rPr>
              <a:t>triệu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người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chiếm</a:t>
            </a:r>
            <a:r>
              <a:rPr lang="en-AU" sz="1600" b="0" dirty="0">
                <a:solidFill>
                  <a:schemeClr val="tx1"/>
                </a:solidFill>
              </a:rPr>
              <a:t> 33,16% </a:t>
            </a:r>
            <a:r>
              <a:rPr lang="en-AU" sz="1600" b="0" dirty="0" err="1">
                <a:solidFill>
                  <a:schemeClr val="tx1"/>
                </a:solidFill>
              </a:rPr>
              <a:t>số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từ</a:t>
            </a:r>
            <a:r>
              <a:rPr lang="en-AU" sz="1600" b="0" dirty="0">
                <a:solidFill>
                  <a:schemeClr val="tx1"/>
                </a:solidFill>
              </a:rPr>
              <a:t> 15 </a:t>
            </a:r>
            <a:r>
              <a:rPr lang="en-AU" sz="1600" b="0" dirty="0" err="1">
                <a:solidFill>
                  <a:schemeClr val="tx1"/>
                </a:solidFill>
              </a:rPr>
              <a:t>tuổi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trở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lên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đang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làm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việc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gần</a:t>
            </a:r>
            <a:r>
              <a:rPr lang="en-AU" sz="1600" b="0" dirty="0">
                <a:solidFill>
                  <a:schemeClr val="tx1"/>
                </a:solidFill>
              </a:rPr>
              <a:t> 71% </a:t>
            </a:r>
            <a:r>
              <a:rPr lang="en-AU" sz="1600" b="0" dirty="0" err="1">
                <a:solidFill>
                  <a:schemeClr val="tx1"/>
                </a:solidFill>
              </a:rPr>
              <a:t>lao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trong</a:t>
            </a:r>
            <a:r>
              <a:rPr lang="en-AU" sz="1600" b="0" dirty="0" smtClean="0">
                <a:solidFill>
                  <a:schemeClr val="tx1"/>
                </a:solidFill>
              </a:rPr>
              <a:t> DN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hộ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kinh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doanh</a:t>
            </a:r>
            <a:endParaRPr lang="en-AU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AU" sz="1600" b="0" dirty="0" err="1">
                <a:solidFill>
                  <a:schemeClr val="tx1"/>
                </a:solidFill>
              </a:rPr>
              <a:t>Tính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riêng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>
                <a:solidFill>
                  <a:schemeClr val="tx1"/>
                </a:solidFill>
              </a:rPr>
              <a:t>DN, </a:t>
            </a:r>
            <a:r>
              <a:rPr lang="en-AU" sz="1600" b="0" dirty="0" err="1">
                <a:solidFill>
                  <a:schemeClr val="tx1"/>
                </a:solidFill>
              </a:rPr>
              <a:t>số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lao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trong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DNTN </a:t>
            </a:r>
            <a:r>
              <a:rPr lang="en-AU" sz="1600" b="0" dirty="0" err="1">
                <a:solidFill>
                  <a:schemeClr val="tx1"/>
                </a:solidFill>
              </a:rPr>
              <a:t>tăng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mạnh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từ</a:t>
            </a:r>
            <a:r>
              <a:rPr lang="en-AU" sz="1600" b="0" dirty="0">
                <a:solidFill>
                  <a:schemeClr val="tx1"/>
                </a:solidFill>
              </a:rPr>
              <a:t> 6.680,6 </a:t>
            </a:r>
            <a:r>
              <a:rPr lang="en-AU" sz="1600" b="0" dirty="0" err="1">
                <a:solidFill>
                  <a:schemeClr val="tx1"/>
                </a:solidFill>
              </a:rPr>
              <a:t>nghìn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(2011</a:t>
            </a:r>
            <a:r>
              <a:rPr lang="en-AU" sz="1600" b="0" dirty="0">
                <a:solidFill>
                  <a:schemeClr val="tx1"/>
                </a:solidFill>
              </a:rPr>
              <a:t>) </a:t>
            </a:r>
            <a:r>
              <a:rPr lang="en-AU" sz="1600" b="0" dirty="0" err="1">
                <a:solidFill>
                  <a:schemeClr val="tx1"/>
                </a:solidFill>
              </a:rPr>
              <a:t>lên</a:t>
            </a:r>
            <a:r>
              <a:rPr lang="en-AU" sz="1600" b="0" dirty="0">
                <a:solidFill>
                  <a:schemeClr val="tx1"/>
                </a:solidFill>
              </a:rPr>
              <a:t> 9.075,3 </a:t>
            </a:r>
            <a:r>
              <a:rPr lang="en-AU" sz="1600" b="0" dirty="0" err="1">
                <a:solidFill>
                  <a:schemeClr val="tx1"/>
                </a:solidFill>
              </a:rPr>
              <a:t>nghìn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(2019</a:t>
            </a:r>
            <a:r>
              <a:rPr lang="en-AU" sz="1600" b="0" dirty="0">
                <a:solidFill>
                  <a:schemeClr val="tx1"/>
                </a:solidFill>
              </a:rPr>
              <a:t>), </a:t>
            </a:r>
            <a:r>
              <a:rPr lang="en-AU" sz="1600" b="0" dirty="0" err="1">
                <a:solidFill>
                  <a:schemeClr val="tx1"/>
                </a:solidFill>
              </a:rPr>
              <a:t>chiếm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60-62</a:t>
            </a:r>
            <a:r>
              <a:rPr lang="en-AU" sz="1600" b="0" dirty="0">
                <a:solidFill>
                  <a:schemeClr val="tx1"/>
                </a:solidFill>
              </a:rPr>
              <a:t>% </a:t>
            </a:r>
            <a:r>
              <a:rPr lang="en-AU" sz="1600" b="0" dirty="0" err="1">
                <a:solidFill>
                  <a:schemeClr val="tx1"/>
                </a:solidFill>
              </a:rPr>
              <a:t>tổng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trong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toàn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bộ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AU" sz="1600" b="0" dirty="0" smtClean="0">
                <a:solidFill>
                  <a:schemeClr val="tx1"/>
                </a:solidFill>
              </a:rPr>
              <a:t>Thu </a:t>
            </a:r>
            <a:r>
              <a:rPr lang="en-AU" sz="1600" b="0" dirty="0" err="1" smtClean="0">
                <a:solidFill>
                  <a:schemeClr val="tx1"/>
                </a:solidFill>
              </a:rPr>
              <a:t>nhập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của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người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lao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động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cải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thiện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đáng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kể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từ</a:t>
            </a:r>
            <a:r>
              <a:rPr lang="en-AU" sz="1600" b="0" dirty="0" smtClean="0">
                <a:solidFill>
                  <a:schemeClr val="tx1"/>
                </a:solidFill>
              </a:rPr>
              <a:t> 3.857 </a:t>
            </a:r>
            <a:r>
              <a:rPr lang="en-AU" sz="1600" b="0" dirty="0" err="1" smtClean="0">
                <a:solidFill>
                  <a:schemeClr val="tx1"/>
                </a:solidFill>
              </a:rPr>
              <a:t>nghìn</a:t>
            </a:r>
            <a:r>
              <a:rPr lang="en-AU" sz="1600" b="0" dirty="0" smtClean="0">
                <a:solidFill>
                  <a:schemeClr val="tx1"/>
                </a:solidFill>
              </a:rPr>
              <a:t> (2011) </a:t>
            </a:r>
            <a:r>
              <a:rPr lang="en-AU" sz="1600" b="0" dirty="0" err="1" smtClean="0">
                <a:solidFill>
                  <a:schemeClr val="tx1"/>
                </a:solidFill>
              </a:rPr>
              <a:t>lên</a:t>
            </a:r>
            <a:r>
              <a:rPr lang="en-AU" sz="1600" b="0" dirty="0" smtClean="0">
                <a:solidFill>
                  <a:schemeClr val="tx1"/>
                </a:solidFill>
              </a:rPr>
              <a:t> 8.312 </a:t>
            </a:r>
            <a:r>
              <a:rPr lang="en-AU" sz="1600" b="0" dirty="0" err="1" smtClean="0">
                <a:solidFill>
                  <a:schemeClr val="tx1"/>
                </a:solidFill>
              </a:rPr>
              <a:t>nghìn</a:t>
            </a:r>
            <a:r>
              <a:rPr lang="en-AU" sz="1600" b="0" dirty="0" smtClean="0">
                <a:solidFill>
                  <a:schemeClr val="tx1"/>
                </a:solidFill>
              </a:rPr>
              <a:t> (2019)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5105443"/>
            <a:ext cx="8763000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AU" sz="1600" b="0" dirty="0" err="1">
                <a:solidFill>
                  <a:schemeClr val="tx1"/>
                </a:solidFill>
              </a:rPr>
              <a:t>Đóng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góp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vào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các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hoạt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xã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hội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cộng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thể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hiện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trách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nhiệm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xã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hội</a:t>
            </a:r>
            <a:r>
              <a:rPr lang="en-AU" sz="1600" b="0" dirty="0">
                <a:solidFill>
                  <a:schemeClr val="tx1"/>
                </a:solidFill>
              </a:rPr>
              <a:t> (</a:t>
            </a:r>
            <a:r>
              <a:rPr lang="en-AU" sz="1600" b="0" dirty="0" err="1">
                <a:solidFill>
                  <a:schemeClr val="tx1"/>
                </a:solidFill>
              </a:rPr>
              <a:t>đóng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góp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trong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đại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dịch</a:t>
            </a:r>
            <a:r>
              <a:rPr lang="en-AU" sz="1600" b="0" dirty="0">
                <a:solidFill>
                  <a:schemeClr val="tx1"/>
                </a:solidFill>
              </a:rPr>
              <a:t> Covid-19)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AU" sz="1600" b="0" dirty="0" err="1">
                <a:solidFill>
                  <a:schemeClr val="tx1"/>
                </a:solidFill>
              </a:rPr>
              <a:t>Góp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phần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hiện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mục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tiêu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bình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đẳng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giới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quyền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phụ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nữ</a:t>
            </a:r>
            <a:r>
              <a:rPr lang="en-AU" sz="1600" b="0" dirty="0">
                <a:solidFill>
                  <a:schemeClr val="tx1"/>
                </a:solidFill>
              </a:rPr>
              <a:t>.</a:t>
            </a:r>
            <a:endParaRPr lang="en-US" sz="1600" b="0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32651339"/>
              </p:ext>
            </p:extLst>
          </p:nvPr>
        </p:nvGraphicFramePr>
        <p:xfrm>
          <a:off x="5346664" y="1828800"/>
          <a:ext cx="364493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319203" y="136713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Thu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nhập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bình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quân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tháng</a:t>
            </a:r>
            <a:r>
              <a:rPr lang="en-AU" sz="1200" dirty="0" smtClean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lao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động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smtClean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DN </a:t>
            </a:r>
            <a:r>
              <a:rPr lang="en-AU" sz="1200" dirty="0" err="1" smtClean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đang</a:t>
            </a:r>
            <a:r>
              <a:rPr lang="en-AU" sz="1200" dirty="0" smtClean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hoạt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động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có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kết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quả</a:t>
            </a:r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1200" dirty="0" smtClean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SXKD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23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NHỮNG KẾT QUẢ ĐẠT ĐƯỢC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01" y="1295400"/>
            <a:ext cx="86106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lực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chống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chịu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Nhiều</a:t>
            </a:r>
            <a:r>
              <a:rPr lang="en-AU" sz="1600" b="0" dirty="0" smtClean="0">
                <a:solidFill>
                  <a:schemeClr val="tx1"/>
                </a:solidFill>
              </a:rPr>
              <a:t> DN, </a:t>
            </a:r>
            <a:r>
              <a:rPr lang="en-AU" sz="1600" b="0" dirty="0" err="1" smtClean="0">
                <a:solidFill>
                  <a:schemeClr val="tx1"/>
                </a:solidFill>
              </a:rPr>
              <a:t>hộ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kinh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doanh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chủ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động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điều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chỉnh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hoạt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động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thay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đổi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cơ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cấu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sản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phẩm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mô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hình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kinh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doanh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tiếp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cận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khách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hàng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đặc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biệt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áp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dụng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công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nghệ</a:t>
            </a:r>
            <a:endParaRPr lang="en-AU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smtClean="0">
                <a:solidFill>
                  <a:schemeClr val="tx1"/>
                </a:solidFill>
              </a:rPr>
              <a:t>Theo Vietnam Report (</a:t>
            </a:r>
            <a:r>
              <a:rPr lang="en-AU" sz="1600" b="0" dirty="0" err="1" smtClean="0">
                <a:solidFill>
                  <a:schemeClr val="tx1"/>
                </a:solidFill>
              </a:rPr>
              <a:t>tháng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>
                <a:solidFill>
                  <a:schemeClr val="tx1"/>
                </a:solidFill>
              </a:rPr>
              <a:t>8/2020</a:t>
            </a:r>
            <a:r>
              <a:rPr lang="en-AU" sz="1600" b="0" dirty="0" smtClean="0">
                <a:solidFill>
                  <a:schemeClr val="tx1"/>
                </a:solidFill>
              </a:rPr>
              <a:t>) </a:t>
            </a:r>
            <a:r>
              <a:rPr lang="en-AU" sz="1600" b="0" dirty="0" err="1" smtClean="0">
                <a:solidFill>
                  <a:schemeClr val="tx1"/>
                </a:solidFill>
              </a:rPr>
              <a:t>đối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với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nhóm</a:t>
            </a:r>
            <a:r>
              <a:rPr lang="en-AU" sz="1600" b="0" dirty="0" smtClean="0">
                <a:solidFill>
                  <a:schemeClr val="tx1"/>
                </a:solidFill>
              </a:rPr>
              <a:t> Profit 500: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500" b="0" dirty="0">
                <a:solidFill>
                  <a:schemeClr val="tx1"/>
                </a:solidFill>
              </a:rPr>
              <a:t>86,7% DN </a:t>
            </a:r>
            <a:r>
              <a:rPr lang="en-AU" sz="1500" b="0" dirty="0" err="1">
                <a:solidFill>
                  <a:schemeClr val="tx1"/>
                </a:solidFill>
              </a:rPr>
              <a:t>tham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gia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khảo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sát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tập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trung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duy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trì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khách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hàng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trung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thành</a:t>
            </a:r>
            <a:r>
              <a:rPr lang="en-AU" sz="1500" b="0" dirty="0">
                <a:solidFill>
                  <a:schemeClr val="tx1"/>
                </a:solidFill>
              </a:rPr>
              <a:t>;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500" b="0" dirty="0">
                <a:solidFill>
                  <a:schemeClr val="tx1"/>
                </a:solidFill>
              </a:rPr>
              <a:t>66,7% DN </a:t>
            </a:r>
            <a:r>
              <a:rPr lang="en-AU" sz="1500" b="0" dirty="0" err="1">
                <a:solidFill>
                  <a:schemeClr val="tx1"/>
                </a:solidFill>
              </a:rPr>
              <a:t>đẩy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mạnh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công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tác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quản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trị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rủi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ro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và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quản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lý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tài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chính</a:t>
            </a:r>
            <a:r>
              <a:rPr lang="en-AU" sz="1500" b="0" dirty="0">
                <a:solidFill>
                  <a:schemeClr val="tx1"/>
                </a:solidFill>
              </a:rPr>
              <a:t>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500" b="0" dirty="0">
                <a:solidFill>
                  <a:schemeClr val="tx1"/>
                </a:solidFill>
              </a:rPr>
              <a:t>65% DN </a:t>
            </a:r>
            <a:r>
              <a:rPr lang="en-AU" sz="1500" b="0" dirty="0" err="1">
                <a:solidFill>
                  <a:schemeClr val="tx1"/>
                </a:solidFill>
              </a:rPr>
              <a:t>thực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hiện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các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biện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pháp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cắt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giảm</a:t>
            </a:r>
            <a:r>
              <a:rPr lang="en-AU" sz="1500" b="0" dirty="0">
                <a:solidFill>
                  <a:schemeClr val="tx1"/>
                </a:solidFill>
              </a:rPr>
              <a:t> chi </a:t>
            </a:r>
            <a:r>
              <a:rPr lang="en-AU" sz="1500" b="0" dirty="0" err="1">
                <a:solidFill>
                  <a:schemeClr val="tx1"/>
                </a:solidFill>
              </a:rPr>
              <a:t>phí</a:t>
            </a:r>
            <a:r>
              <a:rPr lang="en-AU" sz="1500" b="0" dirty="0">
                <a:solidFill>
                  <a:schemeClr val="tx1"/>
                </a:solidFill>
              </a:rPr>
              <a:t>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500" b="0" dirty="0">
                <a:solidFill>
                  <a:schemeClr val="tx1"/>
                </a:solidFill>
              </a:rPr>
              <a:t>53,3% DN </a:t>
            </a:r>
            <a:r>
              <a:rPr lang="en-AU" sz="1500" b="0" dirty="0" err="1">
                <a:solidFill>
                  <a:schemeClr val="tx1"/>
                </a:solidFill>
              </a:rPr>
              <a:t>tìm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kiếm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thị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trường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tiêu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thụ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sản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phẩm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và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dịch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vụ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mới</a:t>
            </a:r>
            <a:r>
              <a:rPr lang="en-AU" sz="1500" b="0" dirty="0">
                <a:solidFill>
                  <a:schemeClr val="tx1"/>
                </a:solidFill>
              </a:rPr>
              <a:t>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500" b="0" dirty="0">
                <a:solidFill>
                  <a:schemeClr val="tx1"/>
                </a:solidFill>
              </a:rPr>
              <a:t>50,1% DN </a:t>
            </a:r>
            <a:r>
              <a:rPr lang="en-AU" sz="1500" b="0" dirty="0" err="1">
                <a:solidFill>
                  <a:schemeClr val="tx1"/>
                </a:solidFill>
              </a:rPr>
              <a:t>thay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đổi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kế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hoạch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bán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hàng</a:t>
            </a:r>
            <a:r>
              <a:rPr lang="en-AU" sz="1500" b="0" dirty="0">
                <a:solidFill>
                  <a:schemeClr val="tx1"/>
                </a:solidFill>
              </a:rPr>
              <a:t>, </a:t>
            </a:r>
            <a:r>
              <a:rPr lang="en-AU" sz="1500" b="0" dirty="0" err="1">
                <a:solidFill>
                  <a:schemeClr val="tx1"/>
                </a:solidFill>
              </a:rPr>
              <a:t>đổi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mới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cách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thức</a:t>
            </a:r>
            <a:r>
              <a:rPr lang="en-AU" sz="1500" b="0" dirty="0">
                <a:solidFill>
                  <a:schemeClr val="tx1"/>
                </a:solidFill>
              </a:rPr>
              <a:t> marketing. </a:t>
            </a:r>
            <a:endParaRPr lang="en-AU" sz="15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Nhiều</a:t>
            </a:r>
            <a:r>
              <a:rPr lang="en-AU" sz="1600" b="0" dirty="0" smtClean="0">
                <a:solidFill>
                  <a:schemeClr val="tx1"/>
                </a:solidFill>
              </a:rPr>
              <a:t> DN </a:t>
            </a:r>
            <a:r>
              <a:rPr lang="en-AU" sz="1600" b="0" dirty="0" err="1" smtClean="0">
                <a:solidFill>
                  <a:schemeClr val="tx1"/>
                </a:solidFill>
              </a:rPr>
              <a:t>tận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dụng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cơ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hội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tập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trung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vào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thị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trường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nội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địa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mở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rộng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kênh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phối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tiếp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cận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khách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hàng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trên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phạm</a:t>
            </a:r>
            <a:r>
              <a:rPr lang="en-AU" sz="1600" b="0" dirty="0">
                <a:solidFill>
                  <a:schemeClr val="tx1"/>
                </a:solidFill>
              </a:rPr>
              <a:t> vi </a:t>
            </a:r>
            <a:r>
              <a:rPr lang="en-AU" sz="1600" b="0" dirty="0" err="1">
                <a:solidFill>
                  <a:schemeClr val="tx1"/>
                </a:solidFill>
              </a:rPr>
              <a:t>toàn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quốc</a:t>
            </a:r>
            <a:endParaRPr lang="en-AU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Danh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sách</a:t>
            </a:r>
            <a:r>
              <a:rPr lang="en-AU" sz="1600" b="0" dirty="0">
                <a:solidFill>
                  <a:schemeClr val="tx1"/>
                </a:solidFill>
              </a:rPr>
              <a:t> 50 </a:t>
            </a:r>
            <a:r>
              <a:rPr lang="en-AU" sz="1600" b="0" dirty="0" err="1">
                <a:solidFill>
                  <a:schemeClr val="tx1"/>
                </a:solidFill>
              </a:rPr>
              <a:t>công</a:t>
            </a:r>
            <a:r>
              <a:rPr lang="en-AU" sz="1600" b="0" dirty="0">
                <a:solidFill>
                  <a:schemeClr val="tx1"/>
                </a:solidFill>
              </a:rPr>
              <a:t> ty </a:t>
            </a:r>
            <a:r>
              <a:rPr lang="en-AU" sz="1600" b="0" dirty="0" err="1">
                <a:solidFill>
                  <a:schemeClr val="tx1"/>
                </a:solidFill>
              </a:rPr>
              <a:t>niêm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yết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tốt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nhất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 2020 </a:t>
            </a:r>
            <a:r>
              <a:rPr lang="en-AU" sz="1600" b="0" dirty="0" err="1">
                <a:solidFill>
                  <a:schemeClr val="tx1"/>
                </a:solidFill>
              </a:rPr>
              <a:t>đã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có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sự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phát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triển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vượt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bậc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khối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kinh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tế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nhân</a:t>
            </a:r>
            <a:r>
              <a:rPr lang="en-AU" sz="1600" b="0" dirty="0">
                <a:solidFill>
                  <a:schemeClr val="tx1"/>
                </a:solidFill>
              </a:rPr>
              <a:t>. </a:t>
            </a:r>
            <a:r>
              <a:rPr lang="en-AU" sz="1600" b="0" dirty="0" err="1">
                <a:solidFill>
                  <a:schemeClr val="tx1"/>
                </a:solidFill>
              </a:rPr>
              <a:t>Các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công</a:t>
            </a:r>
            <a:r>
              <a:rPr lang="en-AU" sz="1600" b="0" dirty="0">
                <a:solidFill>
                  <a:schemeClr val="tx1"/>
                </a:solidFill>
              </a:rPr>
              <a:t> ty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đầu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ngành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Vingroup</a:t>
            </a:r>
            <a:r>
              <a:rPr lang="en-AU" sz="1600" b="0" dirty="0">
                <a:solidFill>
                  <a:schemeClr val="tx1"/>
                </a:solidFill>
              </a:rPr>
              <a:t>, Masan Group, </a:t>
            </a:r>
            <a:r>
              <a:rPr lang="en-AU" sz="1600" b="0" dirty="0" err="1">
                <a:solidFill>
                  <a:schemeClr val="tx1"/>
                </a:solidFill>
              </a:rPr>
              <a:t>Hòa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Phát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Thế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Giới</a:t>
            </a:r>
            <a:r>
              <a:rPr lang="en-AU" sz="1600" b="0" dirty="0">
                <a:solidFill>
                  <a:schemeClr val="tx1"/>
                </a:solidFill>
              </a:rPr>
              <a:t> di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, v.v. </a:t>
            </a:r>
            <a:r>
              <a:rPr lang="en-AU" sz="1600" b="0" dirty="0" err="1">
                <a:solidFill>
                  <a:schemeClr val="tx1"/>
                </a:solidFill>
              </a:rPr>
              <a:t>tiếp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tục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tăng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trưởng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với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những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cột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mốc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mới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về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lợi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nhuận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24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540" y="1245475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lượng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AU" sz="1600" b="0" i="1" dirty="0" err="1" smtClean="0">
                <a:solidFill>
                  <a:schemeClr val="tx1"/>
                </a:solidFill>
              </a:rPr>
              <a:t>Chưa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đạt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mục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tiêu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đề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ra</a:t>
            </a:r>
            <a:endParaRPr lang="en-AU" sz="1600" b="0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AU" sz="1600" b="0" i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Mật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độ</a:t>
            </a:r>
            <a:r>
              <a:rPr lang="en-AU" sz="1600" b="0" dirty="0" smtClean="0">
                <a:solidFill>
                  <a:schemeClr val="tx1"/>
                </a:solidFill>
              </a:rPr>
              <a:t> DN </a:t>
            </a:r>
            <a:r>
              <a:rPr lang="en-AU" sz="1600" b="0" dirty="0" err="1" smtClean="0">
                <a:solidFill>
                  <a:schemeClr val="tx1"/>
                </a:solidFill>
              </a:rPr>
              <a:t>thành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lập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mới</a:t>
            </a:r>
            <a:r>
              <a:rPr lang="en-AU" sz="1600" b="0" dirty="0" smtClean="0">
                <a:solidFill>
                  <a:schemeClr val="tx1"/>
                </a:solidFill>
              </a:rPr>
              <a:t>/ 1000 </a:t>
            </a:r>
            <a:r>
              <a:rPr lang="en-AU" sz="1600" b="0" dirty="0" err="1" smtClean="0">
                <a:solidFill>
                  <a:schemeClr val="tx1"/>
                </a:solidFill>
              </a:rPr>
              <a:t>dân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độ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tuổi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lao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khá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thấp</a:t>
            </a:r>
            <a:endParaRPr lang="en-AU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AU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Mật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độ</a:t>
            </a:r>
            <a:r>
              <a:rPr lang="en-AU" sz="1600" b="0" dirty="0" smtClean="0">
                <a:solidFill>
                  <a:schemeClr val="tx1"/>
                </a:solidFill>
              </a:rPr>
              <a:t> DN </a:t>
            </a:r>
            <a:r>
              <a:rPr lang="en-AU" sz="1600" b="0" dirty="0" err="1" smtClean="0">
                <a:solidFill>
                  <a:schemeClr val="tx1"/>
                </a:solidFill>
              </a:rPr>
              <a:t>đang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hoạt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động</a:t>
            </a:r>
            <a:r>
              <a:rPr lang="en-AU" sz="1600" b="0" dirty="0" smtClean="0">
                <a:solidFill>
                  <a:schemeClr val="tx1"/>
                </a:solidFill>
              </a:rPr>
              <a:t>: 120 </a:t>
            </a:r>
            <a:r>
              <a:rPr lang="en-AU" sz="1600" b="0" dirty="0" err="1" smtClean="0">
                <a:solidFill>
                  <a:schemeClr val="tx1"/>
                </a:solidFill>
              </a:rPr>
              <a:t>người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dân</a:t>
            </a:r>
            <a:r>
              <a:rPr lang="en-AU" sz="1600" b="0" dirty="0" smtClean="0">
                <a:solidFill>
                  <a:schemeClr val="tx1"/>
                </a:solidFill>
              </a:rPr>
              <a:t>/ DN (2020), </a:t>
            </a:r>
            <a:r>
              <a:rPr lang="en-AU" sz="1600" b="0" dirty="0" err="1" smtClean="0">
                <a:solidFill>
                  <a:schemeClr val="tx1"/>
                </a:solidFill>
              </a:rPr>
              <a:t>thấp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hơn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mức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bình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quân</a:t>
            </a:r>
            <a:r>
              <a:rPr lang="en-AU" sz="1600" b="0" dirty="0" smtClean="0">
                <a:solidFill>
                  <a:schemeClr val="tx1"/>
                </a:solidFill>
              </a:rPr>
              <a:t> ASEAN (80-100 </a:t>
            </a:r>
            <a:r>
              <a:rPr lang="en-AU" sz="1600" b="0" dirty="0" err="1" smtClean="0">
                <a:solidFill>
                  <a:schemeClr val="tx1"/>
                </a:solidFill>
              </a:rPr>
              <a:t>người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dân</a:t>
            </a:r>
            <a:r>
              <a:rPr lang="en-AU" sz="1600" b="0" dirty="0" smtClean="0">
                <a:solidFill>
                  <a:schemeClr val="tx1"/>
                </a:solidFill>
              </a:rPr>
              <a:t>/DN); </a:t>
            </a:r>
            <a:r>
              <a:rPr lang="en-AU" sz="1600" b="0" dirty="0" err="1" smtClean="0">
                <a:solidFill>
                  <a:schemeClr val="tx1"/>
                </a:solidFill>
              </a:rPr>
              <a:t>các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nước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Nhật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Bản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Mỹ</a:t>
            </a:r>
            <a:r>
              <a:rPr lang="en-AU" sz="1600" b="0" dirty="0" smtClean="0">
                <a:solidFill>
                  <a:schemeClr val="tx1"/>
                </a:solidFill>
              </a:rPr>
              <a:t>, EU (10-12 </a:t>
            </a:r>
            <a:r>
              <a:rPr lang="en-AU" sz="1600" b="0" dirty="0" err="1" smtClean="0">
                <a:solidFill>
                  <a:schemeClr val="tx1"/>
                </a:solidFill>
              </a:rPr>
              <a:t>người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dân</a:t>
            </a:r>
            <a:r>
              <a:rPr lang="en-AU" sz="1600" b="0" dirty="0" smtClean="0">
                <a:solidFill>
                  <a:schemeClr val="tx1"/>
                </a:solidFill>
              </a:rPr>
              <a:t>/ DN)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AU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Số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lượng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hộ</a:t>
            </a:r>
            <a:r>
              <a:rPr lang="en-AU" sz="1600" b="0" dirty="0" smtClean="0">
                <a:solidFill>
                  <a:schemeClr val="tx1"/>
                </a:solidFill>
              </a:rPr>
              <a:t> KD </a:t>
            </a:r>
            <a:r>
              <a:rPr lang="en-AU" sz="1600" b="0" dirty="0" err="1" smtClean="0">
                <a:solidFill>
                  <a:schemeClr val="tx1"/>
                </a:solidFill>
              </a:rPr>
              <a:t>tăng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nhưng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tỷ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lệ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có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đăng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ký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chỉ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chiếm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khoảng</a:t>
            </a:r>
            <a:r>
              <a:rPr lang="en-AU" sz="1600" b="0" dirty="0" smtClean="0">
                <a:solidFill>
                  <a:schemeClr val="tx1"/>
                </a:solidFill>
              </a:rPr>
              <a:t> 30% (2017) </a:t>
            </a:r>
            <a:endParaRPr lang="en-AU" sz="16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1652" y="1528607"/>
            <a:ext cx="481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Mật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độ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Cty</a:t>
            </a:r>
            <a:r>
              <a:rPr lang="en-US" sz="1400" dirty="0" smtClean="0">
                <a:solidFill>
                  <a:schemeClr val="tx1"/>
                </a:solidFill>
              </a:rPr>
              <a:t> TNHH </a:t>
            </a:r>
            <a:r>
              <a:rPr lang="en-US" sz="1400" dirty="0" err="1" smtClean="0">
                <a:solidFill>
                  <a:schemeClr val="tx1"/>
                </a:solidFill>
              </a:rPr>
              <a:t>thành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lập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mới</a:t>
            </a:r>
            <a:r>
              <a:rPr lang="en-US" sz="1400" dirty="0" smtClean="0">
                <a:solidFill>
                  <a:schemeClr val="tx1"/>
                </a:solidFill>
              </a:rPr>
              <a:t>/1000 </a:t>
            </a:r>
            <a:r>
              <a:rPr lang="en-US" sz="1400" dirty="0" err="1" smtClean="0">
                <a:solidFill>
                  <a:schemeClr val="tx1"/>
                </a:solidFill>
              </a:rPr>
              <a:t>dân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độ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tuổi</a:t>
            </a:r>
            <a:r>
              <a:rPr lang="en-US" sz="1400" dirty="0" smtClean="0">
                <a:solidFill>
                  <a:schemeClr val="tx1"/>
                </a:solidFill>
              </a:rPr>
              <a:t> 15-64 (</a:t>
            </a:r>
            <a:r>
              <a:rPr lang="en-US" sz="1400" dirty="0" err="1" smtClean="0">
                <a:solidFill>
                  <a:schemeClr val="tx1"/>
                </a:solidFill>
              </a:rPr>
              <a:t>năm</a:t>
            </a:r>
            <a:r>
              <a:rPr lang="en-US" sz="1400" dirty="0" smtClean="0">
                <a:solidFill>
                  <a:schemeClr val="tx1"/>
                </a:solidFill>
              </a:rPr>
              <a:t> 2018)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486287"/>
              </p:ext>
            </p:extLst>
          </p:nvPr>
        </p:nvGraphicFramePr>
        <p:xfrm>
          <a:off x="4041652" y="2141235"/>
          <a:ext cx="4572000" cy="362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4554700" y="5769790"/>
            <a:ext cx="2770310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4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tcdata360.worldbank.org</a:t>
            </a:r>
            <a:endParaRPr lang="en-US" sz="1400" b="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25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97" y="1219200"/>
            <a:ext cx="4477603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quy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mô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Dù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tăng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nhưng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quy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mô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vốn</a:t>
            </a:r>
            <a:r>
              <a:rPr lang="en-AU" sz="1600" b="0" dirty="0" smtClean="0">
                <a:solidFill>
                  <a:schemeClr val="tx1"/>
                </a:solidFill>
              </a:rPr>
              <a:t> SXKD, </a:t>
            </a:r>
            <a:r>
              <a:rPr lang="en-AU" sz="1600" b="0" dirty="0" err="1" smtClean="0">
                <a:solidFill>
                  <a:schemeClr val="tx1"/>
                </a:solidFill>
              </a:rPr>
              <a:t>giá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trị</a:t>
            </a:r>
            <a:r>
              <a:rPr lang="en-AU" sz="1600" b="0" dirty="0" smtClean="0">
                <a:solidFill>
                  <a:schemeClr val="tx1"/>
                </a:solidFill>
              </a:rPr>
              <a:t> TSCĐ </a:t>
            </a:r>
            <a:r>
              <a:rPr lang="en-AU" sz="1600" b="0" dirty="0" err="1" smtClean="0">
                <a:solidFill>
                  <a:schemeClr val="tx1"/>
                </a:solidFill>
              </a:rPr>
              <a:t>và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đầu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tư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tài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chính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trung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bình</a:t>
            </a:r>
            <a:r>
              <a:rPr lang="en-AU" sz="1600" b="0" dirty="0" smtClean="0">
                <a:solidFill>
                  <a:schemeClr val="tx1"/>
                </a:solidFill>
              </a:rPr>
              <a:t> DN </a:t>
            </a:r>
            <a:r>
              <a:rPr lang="en-AU" sz="1600" b="0" dirty="0" err="1" smtClean="0">
                <a:solidFill>
                  <a:schemeClr val="tx1"/>
                </a:solidFill>
              </a:rPr>
              <a:t>hàng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năm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khá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thấp</a:t>
            </a:r>
            <a:endParaRPr lang="en-AU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endParaRPr lang="en-AU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 smtClean="0">
                <a:solidFill>
                  <a:schemeClr val="tx1"/>
                </a:solidFill>
              </a:rPr>
              <a:t>Năm</a:t>
            </a:r>
            <a:r>
              <a:rPr lang="en-AU" sz="1600" b="0" dirty="0" smtClean="0">
                <a:solidFill>
                  <a:schemeClr val="tx1"/>
                </a:solidFill>
              </a:rPr>
              <a:t> 2019: </a:t>
            </a:r>
            <a:r>
              <a:rPr lang="en-AU" sz="1600" b="0" dirty="0" err="1" smtClean="0">
                <a:solidFill>
                  <a:schemeClr val="tx1"/>
                </a:solidFill>
              </a:rPr>
              <a:t>quy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mô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vốn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SXKD </a:t>
            </a:r>
            <a:r>
              <a:rPr lang="en-AU" sz="1600" b="0" dirty="0" err="1">
                <a:solidFill>
                  <a:schemeClr val="tx1"/>
                </a:solidFill>
              </a:rPr>
              <a:t>trung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bình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một</a:t>
            </a:r>
            <a:r>
              <a:rPr lang="en-AU" sz="1600" b="0" dirty="0" smtClean="0">
                <a:solidFill>
                  <a:schemeClr val="tx1"/>
                </a:solidFill>
              </a:rPr>
              <a:t> DN </a:t>
            </a:r>
            <a:r>
              <a:rPr lang="en-AU" sz="1600" b="0" dirty="0" err="1">
                <a:solidFill>
                  <a:schemeClr val="tx1"/>
                </a:solidFill>
              </a:rPr>
              <a:t>khu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nhân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là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>
                <a:solidFill>
                  <a:schemeClr val="tx1"/>
                </a:solidFill>
              </a:rPr>
              <a:t>37,37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đồng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bằng</a:t>
            </a:r>
            <a:r>
              <a:rPr lang="en-AU" sz="1600" b="0" dirty="0" smtClean="0">
                <a:solidFill>
                  <a:schemeClr val="tx1"/>
                </a:solidFill>
              </a:rPr>
              <a:t> 0,84</a:t>
            </a:r>
            <a:r>
              <a:rPr lang="en-AU" sz="1600" b="0" dirty="0">
                <a:solidFill>
                  <a:schemeClr val="tx1"/>
                </a:solidFill>
              </a:rPr>
              <a:t>% </a:t>
            </a:r>
            <a:r>
              <a:rPr lang="en-AU" sz="1600" b="0" dirty="0" err="1">
                <a:solidFill>
                  <a:schemeClr val="tx1"/>
                </a:solidFill>
              </a:rPr>
              <a:t>quy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mô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vốn</a:t>
            </a:r>
            <a:r>
              <a:rPr lang="en-AU" sz="1600" b="0" dirty="0">
                <a:solidFill>
                  <a:schemeClr val="tx1"/>
                </a:solidFill>
              </a:rPr>
              <a:t> SXKD </a:t>
            </a:r>
            <a:r>
              <a:rPr lang="en-AU" sz="1600" b="0" dirty="0" err="1" smtClean="0">
                <a:solidFill>
                  <a:schemeClr val="tx1"/>
                </a:solidFill>
              </a:rPr>
              <a:t>trung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bình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một</a:t>
            </a:r>
            <a:r>
              <a:rPr lang="en-AU" sz="1600" b="0" dirty="0">
                <a:solidFill>
                  <a:schemeClr val="tx1"/>
                </a:solidFill>
              </a:rPr>
              <a:t> DNNN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9,46% </a:t>
            </a:r>
            <a:r>
              <a:rPr lang="en-AU" sz="1600" b="0" dirty="0" err="1">
                <a:solidFill>
                  <a:schemeClr val="tx1"/>
                </a:solidFill>
              </a:rPr>
              <a:t>quy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mô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vốn</a:t>
            </a:r>
            <a:r>
              <a:rPr lang="en-AU" sz="1600" b="0" dirty="0">
                <a:solidFill>
                  <a:schemeClr val="tx1"/>
                </a:solidFill>
              </a:rPr>
              <a:t> SXKD </a:t>
            </a:r>
            <a:r>
              <a:rPr lang="en-AU" sz="1600" b="0" dirty="0" err="1" smtClean="0">
                <a:solidFill>
                  <a:schemeClr val="tx1"/>
                </a:solidFill>
              </a:rPr>
              <a:t>trung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bình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một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 FDI.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AU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 smtClean="0">
                <a:solidFill>
                  <a:schemeClr val="tx1"/>
                </a:solidFill>
              </a:rPr>
              <a:t>Giá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trị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TSCĐ </a:t>
            </a:r>
            <a:r>
              <a:rPr lang="en-AU" sz="1600" b="0" dirty="0" err="1" smtClean="0">
                <a:solidFill>
                  <a:schemeClr val="tx1"/>
                </a:solidFill>
              </a:rPr>
              <a:t>và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đầu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tài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chính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dài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hạn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trung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bình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một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>
                <a:solidFill>
                  <a:schemeClr val="tx1"/>
                </a:solidFill>
              </a:rPr>
              <a:t>khu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tư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là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>
                <a:solidFill>
                  <a:schemeClr val="tx1"/>
                </a:solidFill>
              </a:rPr>
              <a:t>13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bằng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>
                <a:solidFill>
                  <a:schemeClr val="tx1"/>
                </a:solidFill>
              </a:rPr>
              <a:t>0,83%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DNNN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bằng</a:t>
            </a:r>
            <a:r>
              <a:rPr lang="en-AU" sz="1600" b="0" dirty="0">
                <a:solidFill>
                  <a:schemeClr val="tx1"/>
                </a:solidFill>
              </a:rPr>
              <a:t> 7,21%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 FDI.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749546"/>
              </p:ext>
            </p:extLst>
          </p:nvPr>
        </p:nvGraphicFramePr>
        <p:xfrm>
          <a:off x="4876799" y="1306748"/>
          <a:ext cx="4095345" cy="471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54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26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97703"/>
            <a:ext cx="823306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quy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mô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Quy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mô</a:t>
            </a:r>
            <a:r>
              <a:rPr lang="en-AU" sz="1600" b="0" dirty="0" smtClean="0">
                <a:solidFill>
                  <a:schemeClr val="tx1"/>
                </a:solidFill>
              </a:rPr>
              <a:t> DN </a:t>
            </a:r>
            <a:r>
              <a:rPr lang="en-AU" sz="1600" b="0" dirty="0" err="1" smtClean="0">
                <a:solidFill>
                  <a:schemeClr val="tx1"/>
                </a:solidFill>
              </a:rPr>
              <a:t>chủ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yếu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nhỏ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và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siêu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nhỏ</a:t>
            </a:r>
            <a:endParaRPr lang="en-AU" sz="1600" b="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149" y="2211871"/>
            <a:ext cx="8052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loại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DN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KQXKD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31/12/2019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quy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mô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lao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AU" sz="16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34153"/>
              </p:ext>
            </p:extLst>
          </p:nvPr>
        </p:nvGraphicFramePr>
        <p:xfrm>
          <a:off x="457200" y="2796646"/>
          <a:ext cx="8229600" cy="2380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2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2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56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23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32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31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32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32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5071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 err="1">
                          <a:effectLst/>
                        </a:rPr>
                        <a:t>Tổng</a:t>
                      </a:r>
                      <a:r>
                        <a:rPr lang="en-AU" sz="1400" dirty="0">
                          <a:effectLst/>
                        </a:rPr>
                        <a:t> </a:t>
                      </a:r>
                      <a:r>
                        <a:rPr lang="en-AU" sz="1400" dirty="0" err="1">
                          <a:effectLst/>
                        </a:rPr>
                        <a:t>số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&lt;5 </a:t>
                      </a:r>
                      <a:r>
                        <a:rPr lang="en-AU" sz="1400" dirty="0" err="1">
                          <a:effectLst/>
                        </a:rPr>
                        <a:t>người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5-9 </a:t>
                      </a:r>
                      <a:r>
                        <a:rPr lang="en-AU" sz="1400" dirty="0" err="1">
                          <a:effectLst/>
                        </a:rPr>
                        <a:t>người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10-49 </a:t>
                      </a:r>
                      <a:r>
                        <a:rPr lang="en-AU" sz="1400" dirty="0" err="1">
                          <a:effectLst/>
                        </a:rPr>
                        <a:t>người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50-199 </a:t>
                      </a:r>
                      <a:r>
                        <a:rPr lang="en-AU" sz="1400" dirty="0" err="1">
                          <a:effectLst/>
                        </a:rPr>
                        <a:t>người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200-299 </a:t>
                      </a:r>
                      <a:r>
                        <a:rPr lang="en-AU" sz="1400" dirty="0" err="1">
                          <a:effectLst/>
                        </a:rPr>
                        <a:t>người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300-499 </a:t>
                      </a:r>
                      <a:r>
                        <a:rPr lang="en-AU" sz="1400" dirty="0" err="1">
                          <a:effectLst/>
                        </a:rPr>
                        <a:t>người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500-999 </a:t>
                      </a:r>
                      <a:r>
                        <a:rPr lang="en-AU" sz="1400" dirty="0" err="1">
                          <a:effectLst/>
                        </a:rPr>
                        <a:t>người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&gt;=1000 </a:t>
                      </a:r>
                      <a:r>
                        <a:rPr lang="en-AU" sz="1400" dirty="0" err="1">
                          <a:effectLst/>
                        </a:rPr>
                        <a:t>lao</a:t>
                      </a:r>
                      <a:r>
                        <a:rPr lang="en-AU" sz="1400" dirty="0">
                          <a:effectLst/>
                        </a:rPr>
                        <a:t> </a:t>
                      </a:r>
                      <a:r>
                        <a:rPr lang="en-AU" sz="1400" dirty="0" err="1">
                          <a:effectLst/>
                        </a:rPr>
                        <a:t>động</a:t>
                      </a:r>
                      <a:r>
                        <a:rPr lang="en-AU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Tổng (DN)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668.503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340.462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171.779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123.550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23.144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3.027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2.660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2.067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1.814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DNNN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2.109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49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64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438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690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200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237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227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204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 smtClean="0">
                          <a:solidFill>
                            <a:srgbClr val="C00000"/>
                          </a:solidFill>
                          <a:effectLst/>
                        </a:rPr>
                        <a:t>DNTN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647.632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336.750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169.339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117.872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18.559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1.995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1.501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967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649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DN </a:t>
                      </a:r>
                      <a:r>
                        <a:rPr lang="en-AU" sz="1300" dirty="0" smtClean="0">
                          <a:effectLst/>
                        </a:rPr>
                        <a:t>FDI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18.762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3.663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2.376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5.240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3.895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832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922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873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961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Cơ cấu (%)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100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50,93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25,70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18,48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3,46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0,45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0,40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0,31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0,27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DNNN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100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2,32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3,03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20,77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32,72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9,48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11,24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10,76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9,67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 smtClean="0">
                          <a:solidFill>
                            <a:srgbClr val="C00000"/>
                          </a:solidFill>
                          <a:effectLst/>
                        </a:rPr>
                        <a:t>DNTN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lang="en-US" sz="13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52,00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26,15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18,20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2,87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0,31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0,23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0,15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b="1" dirty="0">
                          <a:solidFill>
                            <a:srgbClr val="C00000"/>
                          </a:solidFill>
                          <a:effectLst/>
                        </a:rPr>
                        <a:t>0,1</a:t>
                      </a:r>
                      <a:endParaRPr lang="en-US" sz="13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DN </a:t>
                      </a:r>
                      <a:r>
                        <a:rPr lang="en-AU" sz="1300" dirty="0" smtClean="0">
                          <a:effectLst/>
                        </a:rPr>
                        <a:t>FDI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100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19,52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12,66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27,93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20,76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4,43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4,91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>
                          <a:effectLst/>
                        </a:rPr>
                        <a:t>4,65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300" dirty="0">
                          <a:effectLst/>
                        </a:rPr>
                        <a:t>5,12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27608" y="5454196"/>
            <a:ext cx="2901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cục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(2021)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27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621082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loại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DN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KQ SXKD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31/12/2019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quy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mô</a:t>
            </a:r>
            <a:r>
              <a:rPr lang="en-AU" sz="16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vốn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31365"/>
              </p:ext>
            </p:extLst>
          </p:nvPr>
        </p:nvGraphicFramePr>
        <p:xfrm>
          <a:off x="485311" y="2208816"/>
          <a:ext cx="8125288" cy="2967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4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8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76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2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2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51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76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46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101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13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 err="1">
                          <a:effectLst/>
                        </a:rPr>
                        <a:t>Tổng</a:t>
                      </a:r>
                      <a:r>
                        <a:rPr lang="en-AU" sz="1400" dirty="0">
                          <a:effectLst/>
                        </a:rPr>
                        <a:t> </a:t>
                      </a:r>
                      <a:r>
                        <a:rPr lang="en-AU" sz="1400" dirty="0" err="1">
                          <a:effectLst/>
                        </a:rPr>
                        <a:t>số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Dưới 0,5 tỷ đồng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Từ 0,5 đến dưới 1 tỷ đồng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 err="1">
                          <a:effectLst/>
                        </a:rPr>
                        <a:t>Từ</a:t>
                      </a:r>
                      <a:r>
                        <a:rPr lang="en-AU" sz="1400" dirty="0">
                          <a:effectLst/>
                        </a:rPr>
                        <a:t> 1 </a:t>
                      </a:r>
                      <a:r>
                        <a:rPr lang="en-AU" sz="1400" dirty="0" err="1">
                          <a:effectLst/>
                        </a:rPr>
                        <a:t>đến</a:t>
                      </a:r>
                      <a:r>
                        <a:rPr lang="en-AU" sz="1400" dirty="0">
                          <a:effectLst/>
                        </a:rPr>
                        <a:t> </a:t>
                      </a:r>
                      <a:r>
                        <a:rPr lang="en-AU" sz="1400" dirty="0" err="1">
                          <a:effectLst/>
                        </a:rPr>
                        <a:t>dưới</a:t>
                      </a:r>
                      <a:r>
                        <a:rPr lang="en-AU" sz="1400" dirty="0">
                          <a:effectLst/>
                        </a:rPr>
                        <a:t> 5 </a:t>
                      </a:r>
                      <a:r>
                        <a:rPr lang="en-AU" sz="1400" dirty="0" err="1">
                          <a:effectLst/>
                        </a:rPr>
                        <a:t>tỷ</a:t>
                      </a:r>
                      <a:r>
                        <a:rPr lang="en-AU" sz="1400" dirty="0">
                          <a:effectLst/>
                        </a:rPr>
                        <a:t> </a:t>
                      </a:r>
                      <a:r>
                        <a:rPr lang="en-AU" sz="1400" dirty="0" err="1">
                          <a:effectLst/>
                        </a:rPr>
                        <a:t>đồng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Từ 5 đến dưới 10 tỷ đồng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Từ 10 đến dưới 50 tỷ đồng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Từ 50 đến dưới 200 tỷ đồng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Từ 200 đến dưới 500 tỷ đồng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Từ 500 tỷ đồng trở lên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smtClean="0">
                          <a:effectLst/>
                        </a:rPr>
                        <a:t>Tổng (DN)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668.503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60.633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58.989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251.749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108.911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133.789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36.642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9.386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8.404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smtClean="0">
                          <a:effectLst/>
                        </a:rPr>
                        <a:t>DNNN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2.109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426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548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337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652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smtClean="0">
                          <a:solidFill>
                            <a:srgbClr val="C00000"/>
                          </a:solidFill>
                          <a:effectLst/>
                        </a:rPr>
                        <a:t>DNTN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>
                          <a:solidFill>
                            <a:srgbClr val="C00000"/>
                          </a:solidFill>
                          <a:effectLst/>
                        </a:rPr>
                        <a:t>647.632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>
                          <a:solidFill>
                            <a:srgbClr val="C00000"/>
                          </a:solidFill>
                          <a:effectLst/>
                        </a:rPr>
                        <a:t>59.888</a:t>
                      </a:r>
                      <a:endParaRPr lang="en-US" sz="1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58.374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248.845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107.097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128.201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32.002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7.306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5.919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smtClean="0">
                          <a:effectLst/>
                        </a:rPr>
                        <a:t>DN FDI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18.762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732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609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2.841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1.750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5.162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4.092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1.743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1.833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smtClean="0">
                          <a:effectLst/>
                        </a:rPr>
                        <a:t>Cơ cấu (%)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9,07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8,82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37,66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16,29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20,01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5,48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1,40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1,26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smtClean="0">
                          <a:effectLst/>
                        </a:rPr>
                        <a:t>DNNN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0,62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0,28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2,99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3,03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20,20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25,98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15,98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30,92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smtClean="0">
                          <a:solidFill>
                            <a:srgbClr val="C00000"/>
                          </a:solidFill>
                          <a:effectLst/>
                        </a:rPr>
                        <a:t>DNTN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100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9,25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9,01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38,42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16,54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19,79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4,94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1,13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b="1" dirty="0">
                          <a:solidFill>
                            <a:srgbClr val="C00000"/>
                          </a:solidFill>
                          <a:effectLst/>
                        </a:rPr>
                        <a:t>0,91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DN FDI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3,90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3,24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15,14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9,33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27,51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21,81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>
                          <a:effectLst/>
                        </a:rPr>
                        <a:t>9,29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en-AU" sz="1400" dirty="0">
                          <a:effectLst/>
                        </a:rPr>
                        <a:t>9,77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08" marR="6720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85800" y="5373357"/>
            <a:ext cx="2901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cục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(2021)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28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58170" y="116732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170" y="1226476"/>
            <a:ext cx="86106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NSLĐ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i="1" dirty="0" err="1" smtClean="0">
                <a:solidFill>
                  <a:schemeClr val="tx1"/>
                </a:solidFill>
              </a:rPr>
              <a:t>Mặc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dù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cải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thiện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nhưng</a:t>
            </a:r>
            <a:r>
              <a:rPr lang="en-AU" sz="1600" b="0" i="1" dirty="0" smtClean="0">
                <a:solidFill>
                  <a:schemeClr val="tx1"/>
                </a:solidFill>
              </a:rPr>
              <a:t> NSLĐ </a:t>
            </a:r>
            <a:r>
              <a:rPr lang="en-AU" sz="1600" b="0" i="1" dirty="0" err="1" smtClean="0">
                <a:solidFill>
                  <a:schemeClr val="tx1"/>
                </a:solidFill>
              </a:rPr>
              <a:t>vẫn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khá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thấp</a:t>
            </a:r>
            <a:endParaRPr lang="en-AU" sz="1600" b="0" i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 2017,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>
                <a:solidFill>
                  <a:schemeClr val="tx1"/>
                </a:solidFill>
              </a:rPr>
              <a:t>khu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chỉ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đạt</a:t>
            </a:r>
            <a:r>
              <a:rPr lang="en-AU" sz="1600" b="0" dirty="0">
                <a:solidFill>
                  <a:schemeClr val="tx1"/>
                </a:solidFill>
              </a:rPr>
              <a:t> 228,4 </a:t>
            </a:r>
            <a:r>
              <a:rPr lang="en-AU" sz="1600" b="0" dirty="0" err="1">
                <a:solidFill>
                  <a:schemeClr val="tx1"/>
                </a:solidFill>
              </a:rPr>
              <a:t>triệu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/</a:t>
            </a:r>
            <a:r>
              <a:rPr lang="en-AU" sz="1600" b="0" dirty="0" err="1">
                <a:solidFill>
                  <a:schemeClr val="tx1"/>
                </a:solidFill>
              </a:rPr>
              <a:t>lao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bằng</a:t>
            </a:r>
            <a:r>
              <a:rPr lang="en-AU" sz="1600" b="0" dirty="0">
                <a:solidFill>
                  <a:schemeClr val="tx1"/>
                </a:solidFill>
              </a:rPr>
              <a:t> 33,7% </a:t>
            </a:r>
            <a:r>
              <a:rPr lang="en-AU" sz="1600" b="0" dirty="0" smtClean="0">
                <a:solidFill>
                  <a:schemeClr val="tx1"/>
                </a:solidFill>
              </a:rPr>
              <a:t>NSLĐ </a:t>
            </a:r>
            <a:r>
              <a:rPr lang="en-AU" sz="1600" b="0" dirty="0" err="1">
                <a:solidFill>
                  <a:schemeClr val="tx1"/>
                </a:solidFill>
              </a:rPr>
              <a:t>bình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quân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DNNN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69% </a:t>
            </a:r>
            <a:r>
              <a:rPr lang="en-AU" sz="1600" b="0" dirty="0" smtClean="0">
                <a:solidFill>
                  <a:schemeClr val="tx1"/>
                </a:solidFill>
              </a:rPr>
              <a:t>NSLĐ </a:t>
            </a:r>
            <a:r>
              <a:rPr lang="en-AU" sz="1600" b="0" dirty="0" err="1">
                <a:solidFill>
                  <a:schemeClr val="tx1"/>
                </a:solidFill>
              </a:rPr>
              <a:t>bình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quân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 FDI. </a:t>
            </a:r>
            <a:endParaRPr lang="en-AU" sz="1600" b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0537" y="2545816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Năng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lao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nghiệp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giai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2011-2017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4755"/>
              </p:ext>
            </p:extLst>
          </p:nvPr>
        </p:nvGraphicFramePr>
        <p:xfrm>
          <a:off x="822953" y="3047870"/>
          <a:ext cx="7901946" cy="1141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7624">
                  <a:extLst>
                    <a:ext uri="{9D8B030D-6E8A-4147-A177-3AD203B41FA5}">
                      <a16:colId xmlns:a16="http://schemas.microsoft.com/office/drawing/2014/main" xmlns="" val="210999383"/>
                    </a:ext>
                  </a:extLst>
                </a:gridCol>
                <a:gridCol w="723350">
                  <a:extLst>
                    <a:ext uri="{9D8B030D-6E8A-4147-A177-3AD203B41FA5}">
                      <a16:colId xmlns:a16="http://schemas.microsoft.com/office/drawing/2014/main" xmlns="" val="1319012770"/>
                    </a:ext>
                  </a:extLst>
                </a:gridCol>
                <a:gridCol w="723350">
                  <a:extLst>
                    <a:ext uri="{9D8B030D-6E8A-4147-A177-3AD203B41FA5}">
                      <a16:colId xmlns:a16="http://schemas.microsoft.com/office/drawing/2014/main" xmlns="" val="1425442183"/>
                    </a:ext>
                  </a:extLst>
                </a:gridCol>
                <a:gridCol w="723350">
                  <a:extLst>
                    <a:ext uri="{9D8B030D-6E8A-4147-A177-3AD203B41FA5}">
                      <a16:colId xmlns:a16="http://schemas.microsoft.com/office/drawing/2014/main" xmlns="" val="2731019381"/>
                    </a:ext>
                  </a:extLst>
                </a:gridCol>
                <a:gridCol w="723350">
                  <a:extLst>
                    <a:ext uri="{9D8B030D-6E8A-4147-A177-3AD203B41FA5}">
                      <a16:colId xmlns:a16="http://schemas.microsoft.com/office/drawing/2014/main" xmlns="" val="2428138818"/>
                    </a:ext>
                  </a:extLst>
                </a:gridCol>
                <a:gridCol w="723350">
                  <a:extLst>
                    <a:ext uri="{9D8B030D-6E8A-4147-A177-3AD203B41FA5}">
                      <a16:colId xmlns:a16="http://schemas.microsoft.com/office/drawing/2014/main" xmlns="" val="716141266"/>
                    </a:ext>
                  </a:extLst>
                </a:gridCol>
                <a:gridCol w="723350">
                  <a:extLst>
                    <a:ext uri="{9D8B030D-6E8A-4147-A177-3AD203B41FA5}">
                      <a16:colId xmlns:a16="http://schemas.microsoft.com/office/drawing/2014/main" xmlns="" val="3600342134"/>
                    </a:ext>
                  </a:extLst>
                </a:gridCol>
                <a:gridCol w="724222">
                  <a:extLst>
                    <a:ext uri="{9D8B030D-6E8A-4147-A177-3AD203B41FA5}">
                      <a16:colId xmlns:a16="http://schemas.microsoft.com/office/drawing/2014/main" xmlns="" val="4351068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2011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2012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2013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2014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2015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2016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2017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5560927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DNNN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393,9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487,0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545,5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528,4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526,7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684,2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678,1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658417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DN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khu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vực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tư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nhân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121,4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130,6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126,4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141,6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162,7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193,3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228,4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820179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DN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vốn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đầu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tư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nước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ngoài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218,4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235,1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251,2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243,1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291,0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314,6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330,8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36263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Chung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185,1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210,4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213,6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214,3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236,8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276,8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298,7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58318055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62000" y="4247854"/>
            <a:ext cx="3239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(2019)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5538" y="4555631"/>
            <a:ext cx="7697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NSLĐ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nhuận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DN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2014-2018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26671"/>
              </p:ext>
            </p:extLst>
          </p:nvPr>
        </p:nvGraphicFramePr>
        <p:xfrm>
          <a:off x="979863" y="5043839"/>
          <a:ext cx="7793873" cy="8969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46351">
                  <a:extLst>
                    <a:ext uri="{9D8B030D-6E8A-4147-A177-3AD203B41FA5}">
                      <a16:colId xmlns:a16="http://schemas.microsoft.com/office/drawing/2014/main" xmlns="" val="4168286319"/>
                    </a:ext>
                  </a:extLst>
                </a:gridCol>
                <a:gridCol w="602171">
                  <a:extLst>
                    <a:ext uri="{9D8B030D-6E8A-4147-A177-3AD203B41FA5}">
                      <a16:colId xmlns:a16="http://schemas.microsoft.com/office/drawing/2014/main" xmlns="" val="1409052033"/>
                    </a:ext>
                  </a:extLst>
                </a:gridCol>
                <a:gridCol w="902204">
                  <a:extLst>
                    <a:ext uri="{9D8B030D-6E8A-4147-A177-3AD203B41FA5}">
                      <a16:colId xmlns:a16="http://schemas.microsoft.com/office/drawing/2014/main" xmlns="" val="2894045563"/>
                    </a:ext>
                  </a:extLst>
                </a:gridCol>
                <a:gridCol w="902204">
                  <a:extLst>
                    <a:ext uri="{9D8B030D-6E8A-4147-A177-3AD203B41FA5}">
                      <a16:colId xmlns:a16="http://schemas.microsoft.com/office/drawing/2014/main" xmlns="" val="1130913328"/>
                    </a:ext>
                  </a:extLst>
                </a:gridCol>
                <a:gridCol w="902204">
                  <a:extLst>
                    <a:ext uri="{9D8B030D-6E8A-4147-A177-3AD203B41FA5}">
                      <a16:colId xmlns:a16="http://schemas.microsoft.com/office/drawing/2014/main" xmlns="" val="2850254212"/>
                    </a:ext>
                  </a:extLst>
                </a:gridCol>
                <a:gridCol w="902204">
                  <a:extLst>
                    <a:ext uri="{9D8B030D-6E8A-4147-A177-3AD203B41FA5}">
                      <a16:colId xmlns:a16="http://schemas.microsoft.com/office/drawing/2014/main" xmlns="" val="3390849480"/>
                    </a:ext>
                  </a:extLst>
                </a:gridCol>
                <a:gridCol w="1336535">
                  <a:extLst>
                    <a:ext uri="{9D8B030D-6E8A-4147-A177-3AD203B41FA5}">
                      <a16:colId xmlns:a16="http://schemas.microsoft.com/office/drawing/2014/main" xmlns="" val="1987663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2014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2015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2016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2017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2018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Bình quân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9978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DNNN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22,45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19,52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24,42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28,25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27,74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24,54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8948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DN khu vực tư nhân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</a:rPr>
                        <a:t>18,85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16,03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18,78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20,08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19,67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18,77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0081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DN có vốn đầu tư nước ngoài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104,67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90,98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108,56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122,11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116,41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109,31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9689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</a:rPr>
                        <a:t>Chung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43,8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38,01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45,29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50,71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48,84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FF"/>
                          </a:highlight>
                        </a:rPr>
                        <a:t>45,62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5325837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914401" y="6076064"/>
            <a:ext cx="7793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Thu </a:t>
            </a:r>
            <a:r>
              <a:rPr lang="en-US" sz="1400" b="0" dirty="0" err="1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1400" b="0" dirty="0">
                <a:solidFill>
                  <a:schemeClr val="tx1"/>
                </a:solidFill>
                <a:highlight>
                  <a:srgbClr val="FFFF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, 2021)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29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1" y="1143000"/>
            <a:ext cx="5029200" cy="484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lực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nghệ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ĐMST</a:t>
            </a:r>
          </a:p>
          <a:p>
            <a:pPr marL="285750" indent="-285750">
              <a:lnSpc>
                <a:spcPct val="125000"/>
              </a:lnSpc>
              <a:buFontTx/>
              <a:buChar char="-"/>
            </a:pPr>
            <a:r>
              <a:rPr lang="en-AU" sz="1600" b="0" i="1" dirty="0" err="1" smtClean="0">
                <a:solidFill>
                  <a:schemeClr val="tx1"/>
                </a:solidFill>
              </a:rPr>
              <a:t>Năng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lực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công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nghệ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của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phần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lớn</a:t>
            </a:r>
            <a:r>
              <a:rPr lang="en-AU" sz="1600" b="0" i="1" dirty="0" smtClean="0">
                <a:solidFill>
                  <a:schemeClr val="tx1"/>
                </a:solidFill>
              </a:rPr>
              <a:t> DNTN </a:t>
            </a:r>
            <a:r>
              <a:rPr lang="en-AU" sz="1600" b="0" i="1" dirty="0" err="1" smtClean="0">
                <a:solidFill>
                  <a:schemeClr val="tx1"/>
                </a:solidFill>
              </a:rPr>
              <a:t>khá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yếu</a:t>
            </a:r>
            <a:endParaRPr lang="en-AU" sz="1600" b="0" i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b="0" dirty="0" err="1">
                <a:solidFill>
                  <a:schemeClr val="tx1"/>
                </a:solidFill>
              </a:rPr>
              <a:t>Nhiều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>
                <a:solidFill>
                  <a:schemeClr val="tx1"/>
                </a:solidFill>
              </a:rPr>
              <a:t>có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máy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móc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thiết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bị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lạc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hậu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so </a:t>
            </a:r>
            <a:r>
              <a:rPr lang="en-AU" sz="1600" b="0" dirty="0" err="1" smtClean="0">
                <a:solidFill>
                  <a:schemeClr val="tx1"/>
                </a:solidFill>
              </a:rPr>
              <a:t>với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khu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khoảng</a:t>
            </a:r>
            <a:r>
              <a:rPr lang="en-AU" sz="1600" b="0" dirty="0">
                <a:solidFill>
                  <a:schemeClr val="tx1"/>
                </a:solidFill>
              </a:rPr>
              <a:t> 2-3 </a:t>
            </a:r>
            <a:r>
              <a:rPr lang="en-AU" sz="1600" b="0" dirty="0" err="1">
                <a:solidFill>
                  <a:schemeClr val="tx1"/>
                </a:solidFill>
              </a:rPr>
              <a:t>thập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kỷ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đi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sau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khoảng</a:t>
            </a:r>
            <a:r>
              <a:rPr lang="en-AU" sz="1600" b="0" dirty="0">
                <a:solidFill>
                  <a:schemeClr val="tx1"/>
                </a:solidFill>
              </a:rPr>
              <a:t> 2-3 </a:t>
            </a:r>
            <a:r>
              <a:rPr lang="en-AU" sz="1600" b="0" dirty="0" err="1">
                <a:solidFill>
                  <a:schemeClr val="tx1"/>
                </a:solidFill>
              </a:rPr>
              <a:t>thế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hệ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công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nghệ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AU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</a:t>
            </a:r>
            <a:r>
              <a:rPr lang="en-AU" sz="1600" b="0" dirty="0" err="1" smtClean="0">
                <a:solidFill>
                  <a:schemeClr val="tx1"/>
                </a:solidFill>
              </a:rPr>
              <a:t>ăng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suất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thấp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tiêu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tốn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nguyên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nhiên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liệu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ảnh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hưởng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tới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môi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trường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chất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lượng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hàng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hóa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dịch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vụ</a:t>
            </a:r>
            <a:r>
              <a:rPr lang="en-AU" sz="1600" b="0" dirty="0">
                <a:solidFill>
                  <a:schemeClr val="tx1"/>
                </a:solidFill>
              </a:rPr>
              <a:t>. </a:t>
            </a:r>
            <a:endParaRPr lang="en-AU" sz="16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500" b="0" dirty="0" err="1" smtClean="0">
                <a:solidFill>
                  <a:schemeClr val="tx1"/>
                </a:solidFill>
              </a:rPr>
              <a:t>Điều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tra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DN 2019: DN </a:t>
            </a:r>
            <a:r>
              <a:rPr lang="en-AU" sz="1500" b="0" dirty="0" err="1" smtClean="0">
                <a:solidFill>
                  <a:schemeClr val="tx1"/>
                </a:solidFill>
              </a:rPr>
              <a:t>chế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biến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chế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tạo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tư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nhân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tích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cực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đổi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mới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công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nghệ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(CN </a:t>
            </a:r>
            <a:r>
              <a:rPr lang="en-AU" sz="1500" b="0" dirty="0" err="1" smtClean="0">
                <a:solidFill>
                  <a:schemeClr val="tx1"/>
                </a:solidFill>
              </a:rPr>
              <a:t>tuổi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đời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trên</a:t>
            </a:r>
            <a:r>
              <a:rPr lang="en-AU" sz="1500" b="0" dirty="0">
                <a:solidFill>
                  <a:schemeClr val="tx1"/>
                </a:solidFill>
              </a:rPr>
              <a:t> 20 </a:t>
            </a:r>
            <a:r>
              <a:rPr lang="en-AU" sz="1500" b="0" dirty="0" err="1">
                <a:solidFill>
                  <a:schemeClr val="tx1"/>
                </a:solidFill>
              </a:rPr>
              <a:t>năm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chiếm</a:t>
            </a:r>
            <a:r>
              <a:rPr lang="en-AU" sz="1500" b="0" dirty="0">
                <a:solidFill>
                  <a:schemeClr val="tx1"/>
                </a:solidFill>
              </a:rPr>
              <a:t> 2,91%; </a:t>
            </a:r>
            <a:r>
              <a:rPr lang="en-AU" sz="1500" b="0" dirty="0" smtClean="0">
                <a:solidFill>
                  <a:schemeClr val="tx1"/>
                </a:solidFill>
              </a:rPr>
              <a:t>CN </a:t>
            </a:r>
            <a:r>
              <a:rPr lang="en-AU" sz="1500" b="0" dirty="0" err="1">
                <a:solidFill>
                  <a:schemeClr val="tx1"/>
                </a:solidFill>
              </a:rPr>
              <a:t>tuổi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đời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từ</a:t>
            </a:r>
            <a:r>
              <a:rPr lang="en-AU" sz="1500" b="0" dirty="0">
                <a:solidFill>
                  <a:schemeClr val="tx1"/>
                </a:solidFill>
              </a:rPr>
              <a:t> 5-10 </a:t>
            </a:r>
            <a:r>
              <a:rPr lang="en-AU" sz="1500" b="0" dirty="0" err="1">
                <a:solidFill>
                  <a:schemeClr val="tx1"/>
                </a:solidFill>
              </a:rPr>
              <a:t>năm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chiếm</a:t>
            </a:r>
            <a:r>
              <a:rPr lang="en-AU" sz="1500" b="0" dirty="0">
                <a:solidFill>
                  <a:schemeClr val="tx1"/>
                </a:solidFill>
              </a:rPr>
              <a:t> 29,81%; </a:t>
            </a:r>
            <a:r>
              <a:rPr lang="en-AU" sz="1500" b="0" dirty="0" smtClean="0">
                <a:solidFill>
                  <a:schemeClr val="tx1"/>
                </a:solidFill>
              </a:rPr>
              <a:t>CN </a:t>
            </a:r>
            <a:r>
              <a:rPr lang="en-AU" sz="1500" b="0" dirty="0" err="1" smtClean="0">
                <a:solidFill>
                  <a:schemeClr val="tx1"/>
                </a:solidFill>
              </a:rPr>
              <a:t>tuổi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đời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dưới</a:t>
            </a:r>
            <a:r>
              <a:rPr lang="en-AU" sz="1500" b="0" dirty="0">
                <a:solidFill>
                  <a:schemeClr val="tx1"/>
                </a:solidFill>
              </a:rPr>
              <a:t> 5 </a:t>
            </a:r>
            <a:r>
              <a:rPr lang="en-AU" sz="1500" b="0" dirty="0" err="1">
                <a:solidFill>
                  <a:schemeClr val="tx1"/>
                </a:solidFill>
              </a:rPr>
              <a:t>năm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chiếm</a:t>
            </a:r>
            <a:r>
              <a:rPr lang="en-AU" sz="1500" b="0" dirty="0">
                <a:solidFill>
                  <a:schemeClr val="tx1"/>
                </a:solidFill>
              </a:rPr>
              <a:t> 24,35%) </a:t>
            </a:r>
            <a:r>
              <a:rPr lang="en-AU" sz="1500" b="0" dirty="0" err="1">
                <a:solidFill>
                  <a:schemeClr val="tx1"/>
                </a:solidFill>
              </a:rPr>
              <a:t>nhưng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tỷ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lệ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máy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móc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thiết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bị</a:t>
            </a:r>
            <a:r>
              <a:rPr lang="en-AU" sz="1500" b="0" dirty="0">
                <a:solidFill>
                  <a:schemeClr val="tx1"/>
                </a:solidFill>
              </a:rPr>
              <a:t> do </a:t>
            </a:r>
            <a:r>
              <a:rPr lang="en-AU" sz="1500" b="0" dirty="0" err="1">
                <a:solidFill>
                  <a:schemeClr val="tx1"/>
                </a:solidFill>
              </a:rPr>
              <a:t>máy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tính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điều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khiển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chỉ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chiếm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tỷ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lệ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khiêm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tốn</a:t>
            </a:r>
            <a:r>
              <a:rPr lang="en-AU" sz="1500" b="0" dirty="0" smtClean="0">
                <a:solidFill>
                  <a:schemeClr val="tx1"/>
                </a:solidFill>
              </a:rPr>
              <a:t> (7,86%), </a:t>
            </a:r>
            <a:r>
              <a:rPr lang="en-AU" sz="1500" b="0" dirty="0" err="1" smtClean="0">
                <a:solidFill>
                  <a:schemeClr val="tx1"/>
                </a:solidFill>
              </a:rPr>
              <a:t>chủ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yếu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là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máy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móc</a:t>
            </a:r>
            <a:r>
              <a:rPr lang="en-AU" sz="1500" b="0" dirty="0">
                <a:solidFill>
                  <a:schemeClr val="tx1"/>
                </a:solidFill>
              </a:rPr>
              <a:t> do con </a:t>
            </a:r>
            <a:r>
              <a:rPr lang="en-AU" sz="1500" b="0" dirty="0" err="1">
                <a:solidFill>
                  <a:schemeClr val="tx1"/>
                </a:solidFill>
              </a:rPr>
              <a:t>người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điều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khiển</a:t>
            </a:r>
            <a:r>
              <a:rPr lang="en-AU" sz="1500" b="0" dirty="0" smtClean="0">
                <a:solidFill>
                  <a:schemeClr val="tx1"/>
                </a:solidFill>
              </a:rPr>
              <a:t> (84,53%).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118136"/>
              </p:ext>
            </p:extLst>
          </p:nvPr>
        </p:nvGraphicFramePr>
        <p:xfrm>
          <a:off x="5257800" y="1600200"/>
          <a:ext cx="37167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5562600" y="4343400"/>
            <a:ext cx="341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Niên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giám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hàng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24624"/>
            <a:ext cx="2133600" cy="1809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0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DẪN NHẬP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88392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Mục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đích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1800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NQ 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98/NQ-CP</a:t>
            </a:r>
            <a:endParaRPr lang="en-US" sz="1800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CTHĐ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NQ10-NQ/TW</a:t>
            </a:r>
            <a:endParaRPr lang="en-US" sz="1800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Mục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tiêu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nghiên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cứu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KTTN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KTTN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AU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1800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sz="1800" b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Phạm</a:t>
            </a:r>
            <a:r>
              <a:rPr lang="en-US" sz="1800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vi: </a:t>
            </a:r>
            <a:endParaRPr lang="en-US" sz="1800" b="0" dirty="0" smtClean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gian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Việt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Nam,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khảo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cứu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kinh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nghiệm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Trung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Quốc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Quốc</a:t>
            </a:r>
            <a:endParaRPr lang="en-US" sz="1800" b="0" dirty="0" smtClean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Thời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gian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2011-2020;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xuất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giải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2021-2025,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tầm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nhìn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2030</a:t>
            </a: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Nội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dung: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Năng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lực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cạnh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tranh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hiệu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quả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hoạt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năng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lực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chống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chịu</a:t>
            </a:r>
            <a:endParaRPr lang="en-US" sz="1800" b="0" dirty="0" smtClean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KTTN: DN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800" b="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DNTN</a:t>
            </a:r>
            <a:endParaRPr lang="en-US" sz="1800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29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3716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lực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nghệ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ĐMST</a:t>
            </a:r>
          </a:p>
          <a:p>
            <a:pPr marL="285750" indent="-285750">
              <a:lnSpc>
                <a:spcPct val="125000"/>
              </a:lnSpc>
              <a:buFontTx/>
              <a:buChar char="-"/>
            </a:pPr>
            <a:r>
              <a:rPr lang="en-AU" sz="1600" b="0" i="1" dirty="0" err="1" smtClean="0">
                <a:solidFill>
                  <a:schemeClr val="tx1"/>
                </a:solidFill>
              </a:rPr>
              <a:t>Đầu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tư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cho</a:t>
            </a:r>
            <a:r>
              <a:rPr lang="en-AU" sz="1600" b="0" i="1" dirty="0" smtClean="0">
                <a:solidFill>
                  <a:schemeClr val="tx1"/>
                </a:solidFill>
              </a:rPr>
              <a:t> R&amp;D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thấp</a:t>
            </a:r>
            <a:endParaRPr lang="en-AU" sz="1600" b="0" i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b="0" dirty="0" err="1">
                <a:solidFill>
                  <a:schemeClr val="tx1"/>
                </a:solidFill>
              </a:rPr>
              <a:t>Đầu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cho</a:t>
            </a:r>
            <a:r>
              <a:rPr lang="en-AU" sz="1600" b="0" dirty="0">
                <a:solidFill>
                  <a:schemeClr val="tx1"/>
                </a:solidFill>
              </a:rPr>
              <a:t> R&amp;D </a:t>
            </a:r>
            <a:r>
              <a:rPr lang="en-AU" sz="1600" b="0" dirty="0" err="1">
                <a:solidFill>
                  <a:schemeClr val="tx1"/>
                </a:solidFill>
              </a:rPr>
              <a:t>khá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nhỏ</a:t>
            </a:r>
            <a:r>
              <a:rPr lang="en-AU" sz="1600" b="0" dirty="0">
                <a:solidFill>
                  <a:schemeClr val="tx1"/>
                </a:solidFill>
              </a:rPr>
              <a:t>: 9% DN </a:t>
            </a:r>
            <a:r>
              <a:rPr lang="en-AU" sz="1600" b="0" dirty="0" err="1">
                <a:solidFill>
                  <a:schemeClr val="tx1"/>
                </a:solidFill>
              </a:rPr>
              <a:t>nhỏ</a:t>
            </a:r>
            <a:r>
              <a:rPr lang="en-AU" sz="1600" b="0" dirty="0">
                <a:solidFill>
                  <a:schemeClr val="tx1"/>
                </a:solidFill>
              </a:rPr>
              <a:t>, 26% DN </a:t>
            </a:r>
            <a:r>
              <a:rPr lang="en-AU" sz="1600" b="0" dirty="0" err="1">
                <a:solidFill>
                  <a:schemeClr val="tx1"/>
                </a:solidFill>
              </a:rPr>
              <a:t>vừa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lớn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có</a:t>
            </a:r>
            <a:r>
              <a:rPr lang="en-AU" sz="1600" b="0" dirty="0">
                <a:solidFill>
                  <a:schemeClr val="tx1"/>
                </a:solidFill>
              </a:rPr>
              <a:t> chi </a:t>
            </a:r>
            <a:r>
              <a:rPr lang="en-AU" sz="1600" b="0" dirty="0" err="1">
                <a:solidFill>
                  <a:schemeClr val="tx1"/>
                </a:solidFill>
              </a:rPr>
              <a:t>đầu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R&amp;D;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lệ</a:t>
            </a:r>
            <a:r>
              <a:rPr lang="en-AU" sz="1600" b="0" dirty="0">
                <a:solidFill>
                  <a:schemeClr val="tx1"/>
                </a:solidFill>
              </a:rPr>
              <a:t> chi </a:t>
            </a:r>
            <a:r>
              <a:rPr lang="en-AU" sz="1600" b="0" dirty="0" err="1">
                <a:solidFill>
                  <a:schemeClr val="tx1"/>
                </a:solidFill>
              </a:rPr>
              <a:t>cho</a:t>
            </a:r>
            <a:r>
              <a:rPr lang="en-AU" sz="1600" b="0" dirty="0">
                <a:solidFill>
                  <a:schemeClr val="tx1"/>
                </a:solidFill>
              </a:rPr>
              <a:t> R&amp;D </a:t>
            </a:r>
            <a:r>
              <a:rPr lang="en-AU" sz="1600" b="0" dirty="0" err="1">
                <a:solidFill>
                  <a:schemeClr val="tx1"/>
                </a:solidFill>
              </a:rPr>
              <a:t>thấp</a:t>
            </a:r>
            <a:r>
              <a:rPr lang="en-AU" sz="1600" b="0" dirty="0">
                <a:solidFill>
                  <a:schemeClr val="tx1"/>
                </a:solidFill>
              </a:rPr>
              <a:t>, 1,6% </a:t>
            </a:r>
            <a:r>
              <a:rPr lang="en-AU" sz="1600" b="0" dirty="0" err="1">
                <a:solidFill>
                  <a:schemeClr val="tx1"/>
                </a:solidFill>
              </a:rPr>
              <a:t>doanh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thu</a:t>
            </a:r>
            <a:r>
              <a:rPr lang="en-AU" sz="1600" b="0" dirty="0">
                <a:solidFill>
                  <a:schemeClr val="tx1"/>
                </a:solidFill>
              </a:rPr>
              <a:t> (Philippines: 3,6%; Malaysia: 2,6%; </a:t>
            </a:r>
            <a:r>
              <a:rPr lang="en-AU" sz="1600" b="0" dirty="0" err="1">
                <a:solidFill>
                  <a:schemeClr val="tx1"/>
                </a:solidFill>
              </a:rPr>
              <a:t>Campuchia</a:t>
            </a:r>
            <a:r>
              <a:rPr lang="en-AU" sz="1600" b="0" dirty="0">
                <a:solidFill>
                  <a:schemeClr val="tx1"/>
                </a:solidFill>
              </a:rPr>
              <a:t>: 1,9%). Singapore: </a:t>
            </a: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 2018, 857 DNTN </a:t>
            </a:r>
            <a:r>
              <a:rPr lang="en-AU" sz="1600" b="0" dirty="0" err="1">
                <a:solidFill>
                  <a:schemeClr val="tx1"/>
                </a:solidFill>
              </a:rPr>
              <a:t>thực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hiện</a:t>
            </a:r>
            <a:r>
              <a:rPr lang="en-AU" sz="1600" b="0" dirty="0">
                <a:solidFill>
                  <a:schemeClr val="tx1"/>
                </a:solidFill>
              </a:rPr>
              <a:t> R&amp;D </a:t>
            </a:r>
            <a:r>
              <a:rPr lang="en-AU" sz="1600" b="0" dirty="0" err="1">
                <a:solidFill>
                  <a:schemeClr val="tx1"/>
                </a:solidFill>
              </a:rPr>
              <a:t>với</a:t>
            </a:r>
            <a:r>
              <a:rPr lang="en-AU" sz="1600" b="0" dirty="0">
                <a:solidFill>
                  <a:schemeClr val="tx1"/>
                </a:solidFill>
              </a:rPr>
              <a:t> 5,6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USD (1,1% GDP Singapore) 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AU" sz="1600" b="0" dirty="0" err="1">
                <a:solidFill>
                  <a:schemeClr val="tx1"/>
                </a:solidFill>
              </a:rPr>
              <a:t>Số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lượng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phát</a:t>
            </a:r>
            <a:r>
              <a:rPr lang="en-AU" sz="1600" b="0" dirty="0">
                <a:solidFill>
                  <a:schemeClr val="tx1"/>
                </a:solidFill>
              </a:rPr>
              <a:t> minh, </a:t>
            </a:r>
            <a:r>
              <a:rPr lang="en-AU" sz="1600" b="0" dirty="0" err="1">
                <a:solidFill>
                  <a:schemeClr val="tx1"/>
                </a:solidFill>
              </a:rPr>
              <a:t>sáng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chế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đã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cải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thiện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nhưng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khá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hạn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chế</a:t>
            </a:r>
            <a:r>
              <a:rPr lang="en-AU" sz="1600" b="0" dirty="0">
                <a:solidFill>
                  <a:schemeClr val="tx1"/>
                </a:solidFill>
              </a:rPr>
              <a:t> so </a:t>
            </a:r>
            <a:r>
              <a:rPr lang="en-AU" sz="1600" b="0" dirty="0" err="1">
                <a:solidFill>
                  <a:schemeClr val="tx1"/>
                </a:solidFill>
              </a:rPr>
              <a:t>với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các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nước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khác</a:t>
            </a:r>
            <a:r>
              <a:rPr lang="en-AU" sz="1600" b="0" dirty="0">
                <a:solidFill>
                  <a:schemeClr val="tx1"/>
                </a:solidFill>
              </a:rPr>
              <a:t>; </a:t>
            </a:r>
            <a:r>
              <a:rPr lang="en-AU" sz="1600" b="0" dirty="0" err="1">
                <a:solidFill>
                  <a:schemeClr val="tx1"/>
                </a:solidFill>
              </a:rPr>
              <a:t>số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lượng</a:t>
            </a:r>
            <a:r>
              <a:rPr lang="en-AU" sz="1600" b="0" dirty="0">
                <a:solidFill>
                  <a:schemeClr val="tx1"/>
                </a:solidFill>
              </a:rPr>
              <a:t> DN </a:t>
            </a:r>
            <a:r>
              <a:rPr lang="en-AU" sz="1600" b="0" dirty="0" err="1">
                <a:solidFill>
                  <a:schemeClr val="tx1"/>
                </a:solidFill>
              </a:rPr>
              <a:t>đi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đầu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trong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sáng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tạo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kỹ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thuật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còn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ít</a:t>
            </a:r>
            <a:r>
              <a:rPr lang="en-AU" sz="1600" b="0" dirty="0">
                <a:solidFill>
                  <a:schemeClr val="tx1"/>
                </a:solidFill>
              </a:rPr>
              <a:t>; DNTN </a:t>
            </a:r>
            <a:r>
              <a:rPr lang="en-AU" sz="1600" b="0" dirty="0" err="1">
                <a:solidFill>
                  <a:schemeClr val="tx1"/>
                </a:solidFill>
              </a:rPr>
              <a:t>Việt</a:t>
            </a:r>
            <a:r>
              <a:rPr lang="en-AU" sz="1600" b="0" dirty="0">
                <a:solidFill>
                  <a:schemeClr val="tx1"/>
                </a:solidFill>
              </a:rPr>
              <a:t> Nam </a:t>
            </a:r>
            <a:r>
              <a:rPr lang="en-AU" sz="1600" b="0" dirty="0" err="1">
                <a:solidFill>
                  <a:schemeClr val="tx1"/>
                </a:solidFill>
              </a:rPr>
              <a:t>thiếu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tiềm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về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vốn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nhân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lực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ít</a:t>
            </a:r>
            <a:r>
              <a:rPr lang="en-AU" sz="1600" b="0" dirty="0">
                <a:solidFill>
                  <a:schemeClr val="tx1"/>
                </a:solidFill>
              </a:rPr>
              <a:t> DN </a:t>
            </a:r>
            <a:r>
              <a:rPr lang="en-AU" sz="1600" b="0" dirty="0" err="1">
                <a:solidFill>
                  <a:schemeClr val="tx1"/>
                </a:solidFill>
              </a:rPr>
              <a:t>có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truyền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thống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kinh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nghiệm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trong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R&amp;D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30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797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trình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và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lực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tổ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chức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quản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lý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i="1" dirty="0" err="1" smtClean="0">
                <a:solidFill>
                  <a:schemeClr val="tx1"/>
                </a:solidFill>
              </a:rPr>
              <a:t>Mặc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dù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cải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thiện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nhưng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vẫn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khá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hạn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chế</a:t>
            </a:r>
            <a:endParaRPr lang="en-AU" sz="1600" b="0" i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>
                <a:solidFill>
                  <a:schemeClr val="tx1"/>
                </a:solidFill>
              </a:rPr>
              <a:t>VCCI (2020), </a:t>
            </a:r>
            <a:r>
              <a:rPr lang="en-AU" sz="1600" b="0" dirty="0" err="1">
                <a:solidFill>
                  <a:schemeClr val="tx1"/>
                </a:solidFill>
              </a:rPr>
              <a:t>chỉ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có</a:t>
            </a:r>
            <a:r>
              <a:rPr lang="en-AU" sz="1600" b="0" dirty="0">
                <a:solidFill>
                  <a:schemeClr val="tx1"/>
                </a:solidFill>
              </a:rPr>
              <a:t> 13,1%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>
                <a:solidFill>
                  <a:schemeClr val="tx1"/>
                </a:solidFill>
              </a:rPr>
              <a:t>khu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có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trình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tiếng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Anh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viết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nghe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nói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thông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thạo</a:t>
            </a:r>
            <a:r>
              <a:rPr lang="en-AU" sz="1600" b="0" dirty="0">
                <a:solidFill>
                  <a:schemeClr val="tx1"/>
                </a:solidFill>
              </a:rPr>
              <a:t>; 6,5%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>
                <a:solidFill>
                  <a:schemeClr val="tx1"/>
                </a:solidFill>
              </a:rPr>
              <a:t>khu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có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thể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đàm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phán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hợp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 smtClean="0">
                <a:solidFill>
                  <a:schemeClr val="tx1"/>
                </a:solidFill>
              </a:rPr>
              <a:t>.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>
                <a:solidFill>
                  <a:schemeClr val="tx1"/>
                </a:solidFill>
              </a:rPr>
              <a:t>C</a:t>
            </a:r>
            <a:r>
              <a:rPr lang="en-AU" sz="1600" b="0" dirty="0" err="1" smtClean="0">
                <a:solidFill>
                  <a:schemeClr val="tx1"/>
                </a:solidFill>
              </a:rPr>
              <a:t>hất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lượng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quản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trị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doanh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nghiệp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tư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khá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thấp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9912" y="2849360"/>
            <a:ext cx="2271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quản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trị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ty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5867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Dự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Thẻ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quản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trị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ty ASEAN</a:t>
            </a:r>
            <a:endParaRPr lang="en-US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168513"/>
              </p:ext>
            </p:extLst>
          </p:nvPr>
        </p:nvGraphicFramePr>
        <p:xfrm>
          <a:off x="990600" y="3285165"/>
          <a:ext cx="70104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89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31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219200"/>
            <a:ext cx="8686800" cy="439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liên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kết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hợp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tác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tham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gia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chuỗi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giá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trị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i="1" dirty="0" err="1" smtClean="0">
                <a:solidFill>
                  <a:schemeClr val="tx1"/>
                </a:solidFill>
              </a:rPr>
              <a:t>Mặc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dù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cải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thiện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nhưng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vẫn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khá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yếu</a:t>
            </a:r>
            <a:endParaRPr lang="en-AU" sz="1600" b="0" i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 smtClean="0">
                <a:solidFill>
                  <a:schemeClr val="tx1"/>
                </a:solidFill>
              </a:rPr>
              <a:t>Liên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kết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giữa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các</a:t>
            </a:r>
            <a:r>
              <a:rPr lang="en-AU" sz="1600" b="0" dirty="0" smtClean="0">
                <a:solidFill>
                  <a:schemeClr val="tx1"/>
                </a:solidFill>
              </a:rPr>
              <a:t> DN </a:t>
            </a:r>
            <a:r>
              <a:rPr lang="en-AU" sz="1600" b="0" dirty="0" err="1" smtClean="0">
                <a:solidFill>
                  <a:schemeClr val="tx1"/>
                </a:solidFill>
              </a:rPr>
              <a:t>Việt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với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nhau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còn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hình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thức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chưa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thực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sự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tạo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thành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khối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để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cùng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nhau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phát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triển</a:t>
            </a:r>
            <a:r>
              <a:rPr lang="en-AU" sz="1600" b="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 smtClean="0">
                <a:solidFill>
                  <a:schemeClr val="tx1"/>
                </a:solidFill>
              </a:rPr>
              <a:t>Liên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kết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giữa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các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DNTN </a:t>
            </a:r>
            <a:r>
              <a:rPr lang="en-AU" sz="1600" b="0" dirty="0" err="1" smtClean="0">
                <a:solidFill>
                  <a:schemeClr val="tx1"/>
                </a:solidFill>
              </a:rPr>
              <a:t>và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doanh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nghiệp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FDI </a:t>
            </a:r>
            <a:r>
              <a:rPr lang="en-AU" sz="1600" b="0" dirty="0" err="1" smtClean="0">
                <a:solidFill>
                  <a:schemeClr val="tx1"/>
                </a:solidFill>
              </a:rPr>
              <a:t>yếu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vi-VN" sz="1600" b="0" dirty="0">
                <a:solidFill>
                  <a:schemeClr val="tx1"/>
                </a:solidFill>
              </a:rPr>
              <a:t>tỷ lệ DN tư nhân tham gia cung cấp hàng hóa, dịch vụ trong chuỗi sản xuất của DN FDI còn hạn chế</a:t>
            </a:r>
            <a:endParaRPr lang="en-US" sz="1600" b="0" dirty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5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MPI (</a:t>
            </a:r>
            <a:r>
              <a:rPr lang="en-AU" sz="1500" b="0" dirty="0" smtClean="0">
                <a:solidFill>
                  <a:schemeClr val="tx1"/>
                </a:solidFill>
              </a:rPr>
              <a:t>2019): </a:t>
            </a:r>
            <a:r>
              <a:rPr lang="en-AU" sz="1500" b="0" dirty="0" err="1" smtClean="0">
                <a:solidFill>
                  <a:schemeClr val="tx1"/>
                </a:solidFill>
              </a:rPr>
              <a:t>chỉ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có</a:t>
            </a:r>
            <a:r>
              <a:rPr lang="en-AU" sz="1500" b="0" dirty="0">
                <a:solidFill>
                  <a:schemeClr val="tx1"/>
                </a:solidFill>
              </a:rPr>
              <a:t> 15% </a:t>
            </a:r>
            <a:r>
              <a:rPr lang="en-AU" sz="1500" b="0" dirty="0" smtClean="0">
                <a:solidFill>
                  <a:schemeClr val="tx1"/>
                </a:solidFill>
              </a:rPr>
              <a:t>DNTN </a:t>
            </a:r>
            <a:r>
              <a:rPr lang="en-AU" sz="1500" b="0" dirty="0" err="1">
                <a:solidFill>
                  <a:schemeClr val="tx1"/>
                </a:solidFill>
              </a:rPr>
              <a:t>là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nhà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cung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ứng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cho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DN FDI </a:t>
            </a:r>
            <a:r>
              <a:rPr lang="en-AU" sz="1500" b="0" dirty="0" err="1">
                <a:solidFill>
                  <a:schemeClr val="tx1"/>
                </a:solidFill>
              </a:rPr>
              <a:t>tại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Việt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Nam; </a:t>
            </a:r>
            <a:r>
              <a:rPr lang="en-AU" sz="1500" b="0" dirty="0">
                <a:solidFill>
                  <a:schemeClr val="tx1"/>
                </a:solidFill>
              </a:rPr>
              <a:t>8,4% </a:t>
            </a:r>
            <a:r>
              <a:rPr lang="en-AU" sz="1500" b="0" dirty="0" err="1">
                <a:solidFill>
                  <a:schemeClr val="tx1"/>
                </a:solidFill>
              </a:rPr>
              <a:t>có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khả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năng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xuất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khẩu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trực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tiếp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ra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nước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ngoài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và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khoảng</a:t>
            </a:r>
            <a:r>
              <a:rPr lang="en-AU" sz="1500" b="0" dirty="0">
                <a:solidFill>
                  <a:schemeClr val="tx1"/>
                </a:solidFill>
              </a:rPr>
              <a:t> 7,4% </a:t>
            </a:r>
            <a:r>
              <a:rPr lang="en-AU" sz="1500" b="0" dirty="0" err="1">
                <a:solidFill>
                  <a:schemeClr val="tx1"/>
                </a:solidFill>
              </a:rPr>
              <a:t>có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thể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xuất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khẩu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gián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tiếp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thông</a:t>
            </a:r>
            <a:r>
              <a:rPr lang="en-AU" sz="1500" b="0" dirty="0">
                <a:solidFill>
                  <a:schemeClr val="tx1"/>
                </a:solidFill>
              </a:rPr>
              <a:t> qua </a:t>
            </a:r>
            <a:r>
              <a:rPr lang="en-AU" sz="1500" b="0" dirty="0" err="1">
                <a:solidFill>
                  <a:schemeClr val="tx1"/>
                </a:solidFill>
              </a:rPr>
              <a:t>việc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bán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hàng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cho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bên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thứ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ba</a:t>
            </a:r>
            <a:r>
              <a:rPr lang="en-AU" sz="1500" b="0" dirty="0">
                <a:solidFill>
                  <a:schemeClr val="tx1"/>
                </a:solidFill>
              </a:rPr>
              <a:t>. </a:t>
            </a:r>
            <a:endParaRPr lang="en-AU" sz="15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AU" sz="1500" b="0" dirty="0" smtClean="0">
                <a:solidFill>
                  <a:schemeClr val="tx1"/>
                </a:solidFill>
              </a:rPr>
              <a:t>21% DNNVV </a:t>
            </a:r>
            <a:r>
              <a:rPr lang="en-AU" sz="1500" b="0" dirty="0" err="1" smtClean="0">
                <a:solidFill>
                  <a:schemeClr val="tx1"/>
                </a:solidFill>
              </a:rPr>
              <a:t>tham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gia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một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phần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vào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chuỗi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giá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trị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toàn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cầu</a:t>
            </a:r>
            <a:r>
              <a:rPr lang="en-AU" sz="1500" b="0" dirty="0" smtClean="0">
                <a:solidFill>
                  <a:schemeClr val="tx1"/>
                </a:solidFill>
              </a:rPr>
              <a:t>, 14% </a:t>
            </a:r>
            <a:r>
              <a:rPr lang="en-AU" sz="1500" b="0" dirty="0" err="1" smtClean="0">
                <a:solidFill>
                  <a:schemeClr val="tx1"/>
                </a:solidFill>
              </a:rPr>
              <a:t>thành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công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trong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việc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liên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kết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với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đối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tác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nước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ngoài</a:t>
            </a:r>
            <a:r>
              <a:rPr lang="en-AU" sz="1500" b="0" dirty="0" smtClean="0">
                <a:solidFill>
                  <a:schemeClr val="tx1"/>
                </a:solidFill>
              </a:rPr>
              <a:t>.</a:t>
            </a:r>
            <a:endParaRPr lang="en-AU" sz="1500" b="0" dirty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AU" sz="1500" b="0" dirty="0" err="1">
                <a:solidFill>
                  <a:schemeClr val="tx1"/>
                </a:solidFill>
              </a:rPr>
              <a:t>Đ</a:t>
            </a:r>
            <a:r>
              <a:rPr lang="en-AU" sz="1500" b="0" dirty="0" err="1" smtClean="0">
                <a:solidFill>
                  <a:schemeClr val="tx1"/>
                </a:solidFill>
              </a:rPr>
              <a:t>iều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tra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PCI: </a:t>
            </a:r>
            <a:r>
              <a:rPr lang="en-AU" sz="1500" b="0" dirty="0" err="1" smtClean="0">
                <a:solidFill>
                  <a:schemeClr val="tx1"/>
                </a:solidFill>
              </a:rPr>
              <a:t>giai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đoạn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2016-2017, </a:t>
            </a:r>
            <a:r>
              <a:rPr lang="en-AU" sz="1500" b="0" dirty="0" err="1" smtClean="0">
                <a:solidFill>
                  <a:schemeClr val="tx1"/>
                </a:solidFill>
              </a:rPr>
              <a:t>chỉ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có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khoảng</a:t>
            </a:r>
            <a:r>
              <a:rPr lang="en-AU" sz="1500" b="0" dirty="0">
                <a:solidFill>
                  <a:schemeClr val="tx1"/>
                </a:solidFill>
              </a:rPr>
              <a:t> 14% </a:t>
            </a:r>
            <a:r>
              <a:rPr lang="en-AU" sz="1500" b="0" dirty="0" smtClean="0">
                <a:solidFill>
                  <a:schemeClr val="tx1"/>
                </a:solidFill>
              </a:rPr>
              <a:t>DNTN </a:t>
            </a:r>
            <a:r>
              <a:rPr lang="en-AU" sz="1500" b="0" dirty="0" err="1">
                <a:solidFill>
                  <a:schemeClr val="tx1"/>
                </a:solidFill>
              </a:rPr>
              <a:t>có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khách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hàng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là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các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DN </a:t>
            </a:r>
            <a:r>
              <a:rPr lang="en-AU" sz="1500" b="0" dirty="0">
                <a:solidFill>
                  <a:schemeClr val="tx1"/>
                </a:solidFill>
              </a:rPr>
              <a:t>FDI </a:t>
            </a:r>
            <a:r>
              <a:rPr lang="en-AU" sz="1500" b="0" dirty="0" err="1">
                <a:solidFill>
                  <a:schemeClr val="tx1"/>
                </a:solidFill>
              </a:rPr>
              <a:t>đang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hoạt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động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tại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Việt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Nam; </a:t>
            </a:r>
            <a:r>
              <a:rPr lang="en-AU" sz="1500" b="0" dirty="0" err="1" smtClean="0">
                <a:solidFill>
                  <a:schemeClr val="tx1"/>
                </a:solidFill>
              </a:rPr>
              <a:t>năm</a:t>
            </a:r>
            <a:r>
              <a:rPr lang="en-AU" sz="1500" b="0" dirty="0" smtClean="0">
                <a:solidFill>
                  <a:schemeClr val="tx1"/>
                </a:solidFill>
              </a:rPr>
              <a:t> 2019, </a:t>
            </a:r>
            <a:r>
              <a:rPr lang="en-AU" sz="1500" b="0" dirty="0" err="1">
                <a:solidFill>
                  <a:schemeClr val="tx1"/>
                </a:solidFill>
              </a:rPr>
              <a:t>cải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thiện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nhưng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vẫn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chỉ</a:t>
            </a:r>
            <a:r>
              <a:rPr lang="en-AU" sz="1500" b="0" dirty="0">
                <a:solidFill>
                  <a:schemeClr val="tx1"/>
                </a:solidFill>
              </a:rPr>
              <a:t> ở </a:t>
            </a:r>
            <a:r>
              <a:rPr lang="en-AU" sz="1500" b="0" dirty="0" err="1">
                <a:solidFill>
                  <a:schemeClr val="tx1"/>
                </a:solidFill>
              </a:rPr>
              <a:t>mức</a:t>
            </a:r>
            <a:r>
              <a:rPr lang="en-AU" sz="1500" b="0" dirty="0">
                <a:solidFill>
                  <a:schemeClr val="tx1"/>
                </a:solidFill>
              </a:rPr>
              <a:t> 17%.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 smtClean="0">
                <a:solidFill>
                  <a:schemeClr val="tx1"/>
                </a:solidFill>
              </a:rPr>
              <a:t>Tỷ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lệ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nội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địa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hóa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thấp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bình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quân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khoảng</a:t>
            </a:r>
            <a:r>
              <a:rPr lang="en-AU" sz="1600" b="0" dirty="0">
                <a:solidFill>
                  <a:schemeClr val="tx1"/>
                </a:solidFill>
              </a:rPr>
              <a:t> 20% - 25</a:t>
            </a:r>
            <a:r>
              <a:rPr lang="en-AU" sz="1600" b="0" dirty="0" smtClean="0">
                <a:solidFill>
                  <a:schemeClr val="tx1"/>
                </a:solidFill>
              </a:rPr>
              <a:t>% </a:t>
            </a:r>
            <a:r>
              <a:rPr lang="en-AU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DN </a:t>
            </a:r>
            <a:r>
              <a:rPr lang="en-AU" sz="1600" b="0" dirty="0" err="1" smtClean="0">
                <a:solidFill>
                  <a:schemeClr val="tx1"/>
                </a:solidFill>
              </a:rPr>
              <a:t>Việt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>
                <a:solidFill>
                  <a:schemeClr val="tx1"/>
                </a:solidFill>
              </a:rPr>
              <a:t>Nam </a:t>
            </a:r>
            <a:r>
              <a:rPr lang="en-AU" sz="1600" b="0" dirty="0" err="1">
                <a:solidFill>
                  <a:schemeClr val="tx1"/>
                </a:solidFill>
              </a:rPr>
              <a:t>nằm</a:t>
            </a:r>
            <a:r>
              <a:rPr lang="en-AU" sz="1600" b="0" dirty="0">
                <a:solidFill>
                  <a:schemeClr val="tx1"/>
                </a:solidFill>
              </a:rPr>
              <a:t> ở </a:t>
            </a:r>
            <a:r>
              <a:rPr lang="en-AU" sz="1600" b="0" dirty="0" err="1">
                <a:solidFill>
                  <a:schemeClr val="tx1"/>
                </a:solidFill>
              </a:rPr>
              <a:t>vị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trí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thấp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trong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chuỗi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giá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trị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toàn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cầu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với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giá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trị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tăng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thấp</a:t>
            </a:r>
            <a:r>
              <a:rPr lang="en-AU" sz="1600" b="0" dirty="0" smtClean="0">
                <a:solidFill>
                  <a:schemeClr val="tx1"/>
                </a:solidFill>
              </a:rPr>
              <a:t>. 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32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152324"/>
            <a:ext cx="8327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hiệu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quả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hoạt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động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SXKD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i="1" dirty="0" err="1" smtClean="0">
                <a:solidFill>
                  <a:schemeClr val="tx1"/>
                </a:solidFill>
              </a:rPr>
              <a:t>Doanh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thu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thuần</a:t>
            </a:r>
            <a:r>
              <a:rPr lang="en-AU" sz="1600" b="0" i="1" dirty="0" smtClean="0">
                <a:solidFill>
                  <a:schemeClr val="tx1"/>
                </a:solidFill>
              </a:rPr>
              <a:t>, </a:t>
            </a:r>
            <a:r>
              <a:rPr lang="en-AU" sz="1600" b="0" i="1" dirty="0" err="1" smtClean="0">
                <a:solidFill>
                  <a:schemeClr val="tx1"/>
                </a:solidFill>
              </a:rPr>
              <a:t>lợi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nhuận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trước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thuế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trung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bình</a:t>
            </a:r>
            <a:r>
              <a:rPr lang="en-AU" sz="1600" b="0" i="1" dirty="0" smtClean="0">
                <a:solidFill>
                  <a:schemeClr val="tx1"/>
                </a:solidFill>
              </a:rPr>
              <a:t> DNTN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thấp</a:t>
            </a:r>
            <a:endParaRPr lang="en-AU" sz="1600" b="0" i="1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 smtClean="0">
                <a:solidFill>
                  <a:schemeClr val="tx1"/>
                </a:solidFill>
              </a:rPr>
              <a:t>Năm</a:t>
            </a:r>
            <a:r>
              <a:rPr lang="en-AU" sz="1600" b="0" dirty="0" smtClean="0">
                <a:solidFill>
                  <a:schemeClr val="tx1"/>
                </a:solidFill>
              </a:rPr>
              <a:t> 2019: </a:t>
            </a:r>
            <a:r>
              <a:rPr lang="en-AU" sz="1600" b="0" dirty="0" err="1">
                <a:solidFill>
                  <a:schemeClr val="tx1"/>
                </a:solidFill>
              </a:rPr>
              <a:t>doanh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thuần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trung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bình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một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DNTN </a:t>
            </a:r>
            <a:r>
              <a:rPr lang="en-AU" sz="1600" b="0" dirty="0" err="1">
                <a:solidFill>
                  <a:schemeClr val="tx1"/>
                </a:solidFill>
              </a:rPr>
              <a:t>khoảng</a:t>
            </a:r>
            <a:r>
              <a:rPr lang="en-AU" sz="1600" b="0" dirty="0">
                <a:solidFill>
                  <a:schemeClr val="tx1"/>
                </a:solidFill>
              </a:rPr>
              <a:t> 23,36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đồng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bằng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gần</a:t>
            </a:r>
            <a:r>
              <a:rPr lang="en-AU" sz="1600" b="0" dirty="0">
                <a:solidFill>
                  <a:schemeClr val="tx1"/>
                </a:solidFill>
              </a:rPr>
              <a:t> 1,4% DNNN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5,75% </a:t>
            </a:r>
            <a:r>
              <a:rPr lang="en-AU" sz="1600" b="0" dirty="0" smtClean="0">
                <a:solidFill>
                  <a:schemeClr val="tx1"/>
                </a:solidFill>
              </a:rPr>
              <a:t>DN FDI</a:t>
            </a:r>
            <a:endParaRPr lang="en-AU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2019: </a:t>
            </a:r>
            <a:r>
              <a:rPr lang="en-AU" sz="1600" b="0" dirty="0" err="1" smtClean="0">
                <a:solidFill>
                  <a:schemeClr val="tx1"/>
                </a:solidFill>
              </a:rPr>
              <a:t>lợi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nhuận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trước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thuế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trung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bình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một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DNTN </a:t>
            </a:r>
            <a:r>
              <a:rPr lang="en-AU" sz="1600" b="0" dirty="0" err="1">
                <a:solidFill>
                  <a:schemeClr val="tx1"/>
                </a:solidFill>
              </a:rPr>
              <a:t>đạt</a:t>
            </a:r>
            <a:r>
              <a:rPr lang="en-AU" sz="1600" b="0" dirty="0">
                <a:solidFill>
                  <a:schemeClr val="tx1"/>
                </a:solidFill>
              </a:rPr>
              <a:t> 0,43 </a:t>
            </a:r>
            <a:r>
              <a:rPr lang="en-AU" sz="1600" b="0" dirty="0" err="1">
                <a:solidFill>
                  <a:schemeClr val="tx1"/>
                </a:solidFill>
              </a:rPr>
              <a:t>tỷ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đồng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bằng</a:t>
            </a:r>
            <a:r>
              <a:rPr lang="en-AU" sz="1600" b="0" dirty="0">
                <a:solidFill>
                  <a:schemeClr val="tx1"/>
                </a:solidFill>
              </a:rPr>
              <a:t> 0,44% DNNN </a:t>
            </a:r>
            <a:r>
              <a:rPr lang="en-AU" sz="1600" b="0" dirty="0" err="1">
                <a:solidFill>
                  <a:schemeClr val="tx1"/>
                </a:solidFill>
              </a:rPr>
              <a:t>và</a:t>
            </a:r>
            <a:r>
              <a:rPr lang="en-AU" sz="1600" b="0" dirty="0">
                <a:solidFill>
                  <a:schemeClr val="tx1"/>
                </a:solidFill>
              </a:rPr>
              <a:t> 1,98% </a:t>
            </a:r>
            <a:r>
              <a:rPr lang="en-AU" sz="1600" b="0" dirty="0" smtClean="0">
                <a:solidFill>
                  <a:schemeClr val="tx1"/>
                </a:solidFill>
              </a:rPr>
              <a:t>DN FDI</a:t>
            </a:r>
          </a:p>
          <a:p>
            <a:pPr lvl="1">
              <a:lnSpc>
                <a:spcPct val="120000"/>
              </a:lnSpc>
            </a:pPr>
            <a:r>
              <a:rPr lang="en-AU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AU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</a:t>
            </a:r>
            <a:r>
              <a:rPr lang="en-AU" sz="1600" b="0" dirty="0" err="1">
                <a:solidFill>
                  <a:schemeClr val="tx1"/>
                </a:solidFill>
              </a:rPr>
              <a:t>hản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ánh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tế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phần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lớn</a:t>
            </a:r>
            <a:r>
              <a:rPr lang="en-AU" sz="1600" b="0" dirty="0">
                <a:solidFill>
                  <a:schemeClr val="tx1"/>
                </a:solidFill>
              </a:rPr>
              <a:t> DNTN </a:t>
            </a:r>
            <a:r>
              <a:rPr lang="en-AU" sz="1600" b="0" dirty="0" err="1">
                <a:solidFill>
                  <a:schemeClr val="tx1"/>
                </a:solidFill>
              </a:rPr>
              <a:t>chủ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yếu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nhỏ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vừa</a:t>
            </a:r>
            <a:r>
              <a:rPr lang="en-AU" sz="1600" b="0" dirty="0">
                <a:solidFill>
                  <a:schemeClr val="tx1"/>
                </a:solidFill>
              </a:rPr>
              <a:t>, </a:t>
            </a:r>
            <a:r>
              <a:rPr lang="en-AU" sz="1600" b="0" dirty="0" err="1">
                <a:solidFill>
                  <a:schemeClr val="tx1"/>
                </a:solidFill>
              </a:rPr>
              <a:t>năng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lực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hạn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chế</a:t>
            </a:r>
            <a:r>
              <a:rPr lang="en-AU" sz="1600" b="0" dirty="0">
                <a:solidFill>
                  <a:schemeClr val="tx1"/>
                </a:solidFill>
              </a:rPr>
              <a:t>.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 smtClean="0">
                <a:solidFill>
                  <a:schemeClr val="tx1"/>
                </a:solidFill>
              </a:rPr>
              <a:t>Tỷ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suất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lợi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nhuận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thấp</a:t>
            </a:r>
            <a:endParaRPr lang="en-AU" sz="1600" b="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842744"/>
            <a:ext cx="3882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Tỷ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lợi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nhuận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47543"/>
              </p:ext>
            </p:extLst>
          </p:nvPr>
        </p:nvGraphicFramePr>
        <p:xfrm>
          <a:off x="442415" y="4150521"/>
          <a:ext cx="4419600" cy="170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5169762" y="3865490"/>
            <a:ext cx="365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tiêu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ánh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nghiệp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AU" sz="12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2019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08252"/>
              </p:ext>
            </p:extLst>
          </p:nvPr>
        </p:nvGraphicFramePr>
        <p:xfrm>
          <a:off x="5113551" y="4375424"/>
          <a:ext cx="3728608" cy="1705245"/>
        </p:xfrm>
        <a:graphic>
          <a:graphicData uri="http://schemas.openxmlformats.org/drawingml/2006/table">
            <a:tbl>
              <a:tblPr firstRow="1" firstCol="1" bandRow="1"/>
              <a:tblGrid>
                <a:gridCol w="1986743">
                  <a:extLst>
                    <a:ext uri="{9D8B030D-6E8A-4147-A177-3AD203B41FA5}">
                      <a16:colId xmlns:a16="http://schemas.microsoft.com/office/drawing/2014/main" xmlns="" val="1034966195"/>
                    </a:ext>
                  </a:extLst>
                </a:gridCol>
                <a:gridCol w="556953">
                  <a:extLst>
                    <a:ext uri="{9D8B030D-6E8A-4147-A177-3AD203B41FA5}">
                      <a16:colId xmlns:a16="http://schemas.microsoft.com/office/drawing/2014/main" xmlns="" val="83187537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1851608423"/>
                    </a:ext>
                  </a:extLst>
                </a:gridCol>
                <a:gridCol w="544832">
                  <a:extLst>
                    <a:ext uri="{9D8B030D-6E8A-4147-A177-3AD203B41FA5}">
                      <a16:colId xmlns:a16="http://schemas.microsoft.com/office/drawing/2014/main" xmlns="" val="3809476668"/>
                    </a:ext>
                  </a:extLst>
                </a:gridCol>
              </a:tblGrid>
              <a:tr h="553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ROA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ROE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ROS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552156"/>
                  </a:ext>
                </a:extLst>
              </a:tr>
              <a:tr h="278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Chung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2,2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6,8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3,4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895072"/>
                  </a:ext>
                </a:extLst>
              </a:tr>
              <a:tr h="278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DNNN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2,2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10,1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5,8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4002708"/>
                  </a:ext>
                </a:extLst>
              </a:tr>
              <a:tr h="278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DN </a:t>
                      </a:r>
                      <a:r>
                        <a:rPr lang="en-US" sz="1150" dirty="0" err="1">
                          <a:effectLst/>
                        </a:rPr>
                        <a:t>khu</a:t>
                      </a:r>
                      <a:r>
                        <a:rPr lang="en-US" sz="1150" dirty="0">
                          <a:effectLst/>
                        </a:rPr>
                        <a:t> </a:t>
                      </a:r>
                      <a:r>
                        <a:rPr lang="en-US" sz="1150" dirty="0" err="1">
                          <a:effectLst/>
                        </a:rPr>
                        <a:t>vực</a:t>
                      </a:r>
                      <a:r>
                        <a:rPr lang="en-US" sz="1150" dirty="0">
                          <a:effectLst/>
                        </a:rPr>
                        <a:t> </a:t>
                      </a:r>
                      <a:r>
                        <a:rPr lang="en-US" sz="1150" dirty="0" err="1">
                          <a:effectLst/>
                        </a:rPr>
                        <a:t>tư</a:t>
                      </a:r>
                      <a:r>
                        <a:rPr lang="en-US" sz="1150" dirty="0">
                          <a:effectLst/>
                        </a:rPr>
                        <a:t> </a:t>
                      </a:r>
                      <a:r>
                        <a:rPr lang="en-US" sz="1150" dirty="0" err="1">
                          <a:effectLst/>
                        </a:rPr>
                        <a:t>nhân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1,2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3,4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1,8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100400"/>
                  </a:ext>
                </a:extLst>
              </a:tr>
              <a:tr h="278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 smtClean="0">
                          <a:effectLst/>
                        </a:rPr>
                        <a:t>DN </a:t>
                      </a:r>
                      <a:r>
                        <a:rPr lang="en-US" sz="1150" dirty="0" err="1" smtClean="0">
                          <a:effectLst/>
                        </a:rPr>
                        <a:t>có</a:t>
                      </a:r>
                      <a:r>
                        <a:rPr lang="en-US" sz="1150" dirty="0" smtClean="0">
                          <a:effectLst/>
                        </a:rPr>
                        <a:t> </a:t>
                      </a:r>
                      <a:r>
                        <a:rPr lang="en-US" sz="1150" dirty="0" err="1">
                          <a:effectLst/>
                        </a:rPr>
                        <a:t>vốn</a:t>
                      </a:r>
                      <a:r>
                        <a:rPr lang="en-US" sz="1150" dirty="0">
                          <a:effectLst/>
                        </a:rPr>
                        <a:t> </a:t>
                      </a:r>
                      <a:r>
                        <a:rPr lang="en-US" sz="1150" dirty="0" err="1">
                          <a:effectLst/>
                        </a:rPr>
                        <a:t>đầu</a:t>
                      </a:r>
                      <a:r>
                        <a:rPr lang="en-US" sz="1150" dirty="0">
                          <a:effectLst/>
                        </a:rPr>
                        <a:t> </a:t>
                      </a:r>
                      <a:r>
                        <a:rPr lang="en-US" sz="1150" dirty="0" err="1">
                          <a:effectLst/>
                        </a:rPr>
                        <a:t>tư</a:t>
                      </a:r>
                      <a:r>
                        <a:rPr lang="en-US" sz="1150" dirty="0">
                          <a:effectLst/>
                        </a:rPr>
                        <a:t> </a:t>
                      </a:r>
                      <a:r>
                        <a:rPr lang="en-US" sz="1150" dirty="0" err="1">
                          <a:effectLst/>
                        </a:rPr>
                        <a:t>nước</a:t>
                      </a:r>
                      <a:r>
                        <a:rPr lang="en-US" sz="1150" dirty="0">
                          <a:effectLst/>
                        </a:rPr>
                        <a:t> </a:t>
                      </a:r>
                      <a:r>
                        <a:rPr lang="en-US" sz="1150" dirty="0" err="1">
                          <a:effectLst/>
                        </a:rPr>
                        <a:t>ngoài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5,5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>
                          <a:effectLst/>
                        </a:rPr>
                        <a:t>14,0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50" dirty="0">
                          <a:effectLst/>
                        </a:rPr>
                        <a:t>5,3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3140263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508141" y="6088833"/>
            <a:ext cx="2803973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Kế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hoạch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AU" sz="12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2021)</a:t>
            </a:r>
            <a:endParaRPr lang="en-US" sz="1200" b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60435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Niên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giám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Thống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kê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hàng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33</a:t>
            </a:r>
            <a:endParaRPr lang="en-US" sz="1200" b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490" y="1194018"/>
            <a:ext cx="858470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đóng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góp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phát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triển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kinh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tế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xã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hội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i="1" dirty="0" err="1" smtClean="0">
                <a:solidFill>
                  <a:schemeClr val="tx1"/>
                </a:solidFill>
              </a:rPr>
              <a:t>Đóng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góp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chưa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đúng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tiềm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năng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của</a:t>
            </a:r>
            <a:r>
              <a:rPr lang="en-AU" sz="1600" b="0" i="1" dirty="0" smtClean="0">
                <a:solidFill>
                  <a:schemeClr val="tx1"/>
                </a:solidFill>
              </a:rPr>
              <a:t> KTTN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 smtClean="0">
                <a:solidFill>
                  <a:schemeClr val="tx1"/>
                </a:solidFill>
              </a:rPr>
              <a:t>Đóng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góp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vào</a:t>
            </a:r>
            <a:r>
              <a:rPr lang="en-AU" sz="1600" b="0" dirty="0" smtClean="0">
                <a:solidFill>
                  <a:schemeClr val="tx1"/>
                </a:solidFill>
              </a:rPr>
              <a:t> GDP </a:t>
            </a:r>
            <a:r>
              <a:rPr lang="en-AU" sz="1600" b="0" dirty="0" err="1" smtClean="0">
                <a:solidFill>
                  <a:schemeClr val="tx1"/>
                </a:solidFill>
              </a:rPr>
              <a:t>chủ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yếu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từ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kinh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tế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cá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thể</a:t>
            </a:r>
            <a:r>
              <a:rPr lang="en-AU" sz="1600" b="0" dirty="0" smtClean="0">
                <a:solidFill>
                  <a:schemeClr val="tx1"/>
                </a:solidFill>
              </a:rPr>
              <a:t>/ </a:t>
            </a:r>
            <a:r>
              <a:rPr lang="en-AU" sz="1600" b="0" dirty="0" err="1" smtClean="0">
                <a:solidFill>
                  <a:schemeClr val="tx1"/>
                </a:solidFill>
              </a:rPr>
              <a:t>hộ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kinh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doanh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khối</a:t>
            </a:r>
            <a:r>
              <a:rPr lang="en-AU" sz="1600" b="0" dirty="0" smtClean="0">
                <a:solidFill>
                  <a:schemeClr val="tx1"/>
                </a:solidFill>
              </a:rPr>
              <a:t> KTTN </a:t>
            </a:r>
            <a:r>
              <a:rPr lang="en-AU" sz="1600" b="0" dirty="0" err="1" smtClean="0">
                <a:solidFill>
                  <a:schemeClr val="tx1"/>
                </a:solidFill>
              </a:rPr>
              <a:t>chính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thức</a:t>
            </a:r>
            <a:r>
              <a:rPr lang="en-AU" sz="1600" b="0" dirty="0" smtClean="0">
                <a:solidFill>
                  <a:schemeClr val="tx1"/>
                </a:solidFill>
              </a:rPr>
              <a:t> (DNTN) </a:t>
            </a:r>
            <a:r>
              <a:rPr lang="en-AU" sz="1600" b="0" dirty="0" err="1" smtClean="0">
                <a:solidFill>
                  <a:schemeClr val="tx1"/>
                </a:solidFill>
              </a:rPr>
              <a:t>đóng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góp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chưa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đến</a:t>
            </a:r>
            <a:r>
              <a:rPr lang="en-AU" sz="1600" b="0" dirty="0" smtClean="0">
                <a:solidFill>
                  <a:schemeClr val="tx1"/>
                </a:solidFill>
              </a:rPr>
              <a:t> 10% GDP</a:t>
            </a:r>
            <a:endParaRPr lang="en-AU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err="1" smtClean="0">
                <a:solidFill>
                  <a:schemeClr val="tx1"/>
                </a:solidFill>
              </a:rPr>
              <a:t>Nộp</a:t>
            </a:r>
            <a:r>
              <a:rPr lang="en-AU" sz="1600" b="0" dirty="0" smtClean="0">
                <a:solidFill>
                  <a:schemeClr val="tx1"/>
                </a:solidFill>
              </a:rPr>
              <a:t> NSNN </a:t>
            </a:r>
            <a:r>
              <a:rPr lang="en-AU" sz="1600" b="0" dirty="0" err="1" smtClean="0">
                <a:solidFill>
                  <a:schemeClr val="tx1"/>
                </a:solidFill>
              </a:rPr>
              <a:t>còn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hạn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chế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đặc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biệt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khối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hộ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kinh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doanh</a:t>
            </a:r>
            <a:r>
              <a:rPr lang="en-AU" sz="1600" b="0" dirty="0" smtClean="0">
                <a:solidFill>
                  <a:schemeClr val="tx1"/>
                </a:solidFill>
              </a:rPr>
              <a:t> (</a:t>
            </a:r>
            <a:r>
              <a:rPr lang="en-AU" sz="1600" b="0" dirty="0" err="1" smtClean="0">
                <a:solidFill>
                  <a:schemeClr val="tx1"/>
                </a:solidFill>
              </a:rPr>
              <a:t>chưa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đến</a:t>
            </a:r>
            <a:r>
              <a:rPr lang="en-AU" sz="1600" b="0" dirty="0" smtClean="0">
                <a:solidFill>
                  <a:schemeClr val="tx1"/>
                </a:solidFill>
              </a:rPr>
              <a:t> 2%)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600" b="0" dirty="0" smtClean="0">
                <a:solidFill>
                  <a:schemeClr val="tx1"/>
                </a:solidFill>
              </a:rPr>
              <a:t>Thu </a:t>
            </a:r>
            <a:r>
              <a:rPr lang="en-AU" sz="1600" b="0" dirty="0" err="1" smtClean="0">
                <a:solidFill>
                  <a:schemeClr val="tx1"/>
                </a:solidFill>
              </a:rPr>
              <a:t>nhập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của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người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lao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động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trong</a:t>
            </a:r>
            <a:r>
              <a:rPr lang="en-AU" sz="1600" b="0" dirty="0" smtClean="0">
                <a:solidFill>
                  <a:schemeClr val="tx1"/>
                </a:solidFill>
              </a:rPr>
              <a:t> DNTN </a:t>
            </a:r>
            <a:r>
              <a:rPr lang="en-AU" sz="1600" b="0" dirty="0" err="1" smtClean="0">
                <a:solidFill>
                  <a:schemeClr val="tx1"/>
                </a:solidFill>
              </a:rPr>
              <a:t>khá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thấp</a:t>
            </a:r>
            <a:r>
              <a:rPr lang="en-AU" sz="1600" b="0" dirty="0" smtClean="0">
                <a:solidFill>
                  <a:schemeClr val="tx1"/>
                </a:solidFill>
              </a:rPr>
              <a:t> so </a:t>
            </a:r>
            <a:r>
              <a:rPr lang="en-AU" sz="1600" b="0" dirty="0" err="1" smtClean="0">
                <a:solidFill>
                  <a:schemeClr val="tx1"/>
                </a:solidFill>
              </a:rPr>
              <a:t>với</a:t>
            </a:r>
            <a:r>
              <a:rPr lang="en-AU" sz="1600" b="0" dirty="0" smtClean="0">
                <a:solidFill>
                  <a:schemeClr val="tx1"/>
                </a:solidFill>
              </a:rPr>
              <a:t> DNNN, </a:t>
            </a:r>
            <a:r>
              <a:rPr lang="en-AU" sz="1600" dirty="0" smtClean="0"/>
              <a:t>DN FDI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4169" y="3186362"/>
            <a:ext cx="7591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Thu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nhập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quân</a:t>
            </a:r>
            <a:r>
              <a:rPr lang="en-AU" sz="14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lao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DN </a:t>
            </a:r>
            <a:r>
              <a:rPr lang="en-AU" sz="1400" b="1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AU" sz="14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KQSXKD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279476642"/>
              </p:ext>
            </p:extLst>
          </p:nvPr>
        </p:nvGraphicFramePr>
        <p:xfrm>
          <a:off x="1066800" y="3621357"/>
          <a:ext cx="74759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/>
          <p:cNvSpPr/>
          <p:nvPr/>
        </p:nvSpPr>
        <p:spPr>
          <a:xfrm>
            <a:off x="1295400" y="5897076"/>
            <a:ext cx="20306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12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12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12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2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34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579" y="1238975"/>
            <a:ext cx="852922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lực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chống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chịu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Phần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lớn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chủ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thể</a:t>
            </a:r>
            <a:r>
              <a:rPr lang="en-AU" sz="1600" b="0" dirty="0" smtClean="0">
                <a:solidFill>
                  <a:schemeClr val="tx1"/>
                </a:solidFill>
              </a:rPr>
              <a:t> KTTN </a:t>
            </a:r>
            <a:r>
              <a:rPr lang="en-AU" sz="1600" b="0" dirty="0" err="1" smtClean="0">
                <a:solidFill>
                  <a:schemeClr val="tx1"/>
                </a:solidFill>
              </a:rPr>
              <a:t>năng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lực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sản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xuất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năng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lực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tài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chính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bị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bào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mòn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mất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cân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đối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dòng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tiền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nghiêm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trọng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đặc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biệt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trong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đợt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bùng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phát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mạnh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dịch</a:t>
            </a:r>
            <a:r>
              <a:rPr lang="en-AU" sz="1600" b="0" dirty="0" smtClean="0">
                <a:solidFill>
                  <a:schemeClr val="tx1"/>
                </a:solidFill>
              </a:rPr>
              <a:t> Covid-19 </a:t>
            </a:r>
            <a:r>
              <a:rPr lang="en-AU" sz="1600" b="0" dirty="0" err="1" smtClean="0">
                <a:solidFill>
                  <a:schemeClr val="tx1"/>
                </a:solidFill>
              </a:rPr>
              <a:t>lần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thứ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tư</a:t>
            </a:r>
            <a:endParaRPr lang="en-AU" sz="1600" b="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378" y="3262358"/>
            <a:ext cx="3918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DN do </a:t>
            </a:r>
            <a:r>
              <a:rPr lang="en-US" sz="1600" b="0" dirty="0" err="1">
                <a:solidFill>
                  <a:schemeClr val="tx1"/>
                </a:solidFill>
              </a:rPr>
              <a:t>phụ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nữ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làm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chủ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dễ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tổn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thương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hơn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en-AU" sz="1600" b="0" dirty="0" err="1">
                <a:solidFill>
                  <a:schemeClr val="tx1"/>
                </a:solidFill>
              </a:rPr>
              <a:t>Báo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cáo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của</a:t>
            </a:r>
            <a:r>
              <a:rPr lang="en-AU" sz="1600" b="0" dirty="0">
                <a:solidFill>
                  <a:schemeClr val="tx1"/>
                </a:solidFill>
              </a:rPr>
              <a:t> MIWE, 87% </a:t>
            </a:r>
            <a:r>
              <a:rPr lang="en-AU" sz="1600" b="0" dirty="0" err="1">
                <a:solidFill>
                  <a:schemeClr val="tx1"/>
                </a:solidFill>
              </a:rPr>
              <a:t>nữ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chủ</a:t>
            </a:r>
            <a:r>
              <a:rPr lang="en-AU" sz="1600" b="0" dirty="0">
                <a:solidFill>
                  <a:schemeClr val="tx1"/>
                </a:solidFill>
              </a:rPr>
              <a:t> DN </a:t>
            </a:r>
            <a:r>
              <a:rPr lang="en-AU" sz="1600" b="0" dirty="0" err="1">
                <a:solidFill>
                  <a:schemeClr val="tx1"/>
                </a:solidFill>
              </a:rPr>
              <a:t>phải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đối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mặt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với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những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tác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tiêu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cực</a:t>
            </a:r>
            <a:r>
              <a:rPr lang="en-AU" sz="1600" b="0" dirty="0">
                <a:solidFill>
                  <a:schemeClr val="tx1"/>
                </a:solidFill>
              </a:rPr>
              <a:t>. </a:t>
            </a:r>
            <a:r>
              <a:rPr lang="en-AU" sz="1600" b="0" dirty="0" err="1">
                <a:solidFill>
                  <a:schemeClr val="tx1"/>
                </a:solidFill>
              </a:rPr>
              <a:t>Các</a:t>
            </a:r>
            <a:r>
              <a:rPr lang="en-AU" sz="1600" b="0" dirty="0">
                <a:solidFill>
                  <a:schemeClr val="tx1"/>
                </a:solidFill>
              </a:rPr>
              <a:t> DNNVV do </a:t>
            </a:r>
            <a:r>
              <a:rPr lang="en-AU" sz="1600" b="0" dirty="0" err="1">
                <a:solidFill>
                  <a:schemeClr val="tx1"/>
                </a:solidFill>
              </a:rPr>
              <a:t>phụ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nữ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lãnh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đạo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có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nguy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cơ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đóng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cửa</a:t>
            </a:r>
            <a:r>
              <a:rPr lang="en-AU" sz="1600" b="0" dirty="0">
                <a:solidFill>
                  <a:schemeClr val="tx1"/>
                </a:solidFill>
              </a:rPr>
              <a:t> do </a:t>
            </a:r>
            <a:r>
              <a:rPr lang="en-AU" sz="1600" b="0" dirty="0" err="1">
                <a:solidFill>
                  <a:schemeClr val="tx1"/>
                </a:solidFill>
              </a:rPr>
              <a:t>tác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động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từ</a:t>
            </a:r>
            <a:r>
              <a:rPr lang="en-AU" sz="1600" b="0" dirty="0">
                <a:solidFill>
                  <a:schemeClr val="tx1"/>
                </a:solidFill>
              </a:rPr>
              <a:t> Covid-19 </a:t>
            </a:r>
            <a:r>
              <a:rPr lang="en-AU" sz="1600" b="0" dirty="0" err="1">
                <a:solidFill>
                  <a:schemeClr val="tx1"/>
                </a:solidFill>
              </a:rPr>
              <a:t>cao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hơn</a:t>
            </a:r>
            <a:r>
              <a:rPr lang="en-AU" sz="1600" b="0" dirty="0">
                <a:solidFill>
                  <a:schemeClr val="tx1"/>
                </a:solidFill>
              </a:rPr>
              <a:t> 7% so </a:t>
            </a:r>
            <a:r>
              <a:rPr lang="en-AU" sz="1600" b="0" dirty="0" err="1">
                <a:solidFill>
                  <a:schemeClr val="tx1"/>
                </a:solidFill>
              </a:rPr>
              <a:t>với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các</a:t>
            </a:r>
            <a:r>
              <a:rPr lang="en-AU" sz="1600" b="0" dirty="0">
                <a:solidFill>
                  <a:schemeClr val="tx1"/>
                </a:solidFill>
              </a:rPr>
              <a:t> DN do </a:t>
            </a:r>
            <a:r>
              <a:rPr lang="en-AU" sz="1600" b="0" dirty="0" err="1">
                <a:solidFill>
                  <a:schemeClr val="tx1"/>
                </a:solidFill>
              </a:rPr>
              <a:t>nam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giới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lãnh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đạo</a:t>
            </a:r>
            <a:endParaRPr lang="en-AU" sz="16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395540"/>
            <a:ext cx="286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Chi </a:t>
            </a:r>
            <a:r>
              <a:rPr lang="en-US" sz="1600" b="0" dirty="0" err="1" smtClean="0">
                <a:solidFill>
                  <a:schemeClr val="tx1"/>
                </a:solidFill>
              </a:rPr>
              <a:t>phí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lớn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2914" y="2606454"/>
            <a:ext cx="4761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DN </a:t>
            </a:r>
            <a:r>
              <a:rPr lang="en-US" sz="14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1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8051" y="5841816"/>
            <a:ext cx="4428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Ban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Nghiên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cứu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2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AU" sz="12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(2021)</a:t>
            </a:r>
            <a:endParaRPr lang="en-US" sz="1200" b="0" dirty="0">
              <a:solidFill>
                <a:schemeClr val="tx1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649617078"/>
              </p:ext>
            </p:extLst>
          </p:nvPr>
        </p:nvGraphicFramePr>
        <p:xfrm>
          <a:off x="4343400" y="2945051"/>
          <a:ext cx="4449386" cy="2868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4593" y="2325425"/>
            <a:ext cx="397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đợt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tỏa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giãn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kéo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dài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gián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đoạn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đứt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gãy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chuỗi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cung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hoạt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vận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tải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tiếp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cận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khách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hàng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35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227" y="1219200"/>
            <a:ext cx="87630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lực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chống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chịu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</a:rPr>
              <a:t>Hiệu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quả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hoạt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động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giảm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rõ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rệt</a:t>
            </a:r>
            <a:r>
              <a:rPr lang="en-AU" sz="1600" b="0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600" b="0" dirty="0" smtClean="0">
                <a:solidFill>
                  <a:schemeClr val="tx1"/>
                </a:solidFill>
              </a:rPr>
              <a:t>MPI </a:t>
            </a:r>
            <a:r>
              <a:rPr lang="en-AU" sz="1600" b="0" dirty="0">
                <a:solidFill>
                  <a:schemeClr val="tx1"/>
                </a:solidFill>
              </a:rPr>
              <a:t>(</a:t>
            </a:r>
            <a:r>
              <a:rPr lang="en-AU" sz="1600" b="0" dirty="0" smtClean="0">
                <a:solidFill>
                  <a:schemeClr val="tx1"/>
                </a:solidFill>
              </a:rPr>
              <a:t>2021), </a:t>
            </a: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2020: 68,24</a:t>
            </a:r>
            <a:r>
              <a:rPr lang="en-AU" sz="1600" b="0" dirty="0">
                <a:solidFill>
                  <a:schemeClr val="tx1"/>
                </a:solidFill>
              </a:rPr>
              <a:t>%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 smtClean="0">
                <a:solidFill>
                  <a:schemeClr val="tx1"/>
                </a:solidFill>
              </a:rPr>
              <a:t>có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phát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>
                <a:solidFill>
                  <a:schemeClr val="tx1"/>
                </a:solidFill>
              </a:rPr>
              <a:t>sinh </a:t>
            </a:r>
            <a:r>
              <a:rPr lang="en-AU" sz="1600" b="0" dirty="0" err="1">
                <a:solidFill>
                  <a:schemeClr val="tx1"/>
                </a:solidFill>
              </a:rPr>
              <a:t>doanh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thu</a:t>
            </a:r>
            <a:r>
              <a:rPr lang="en-AU" sz="1600" b="0" dirty="0" smtClean="0">
                <a:solidFill>
                  <a:schemeClr val="tx1"/>
                </a:solidFill>
              </a:rPr>
              <a:t>, </a:t>
            </a:r>
            <a:r>
              <a:rPr lang="en-AU" sz="1600" b="0" dirty="0" err="1" smtClean="0">
                <a:solidFill>
                  <a:schemeClr val="tx1"/>
                </a:solidFill>
              </a:rPr>
              <a:t>giảm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nhẹ</a:t>
            </a:r>
            <a:r>
              <a:rPr lang="en-AU" sz="1600" b="0" dirty="0">
                <a:solidFill>
                  <a:schemeClr val="tx1"/>
                </a:solidFill>
              </a:rPr>
              <a:t> so </a:t>
            </a:r>
            <a:r>
              <a:rPr lang="en-AU" sz="1600" b="0" dirty="0" err="1" smtClean="0">
                <a:solidFill>
                  <a:schemeClr val="tx1"/>
                </a:solidFill>
              </a:rPr>
              <a:t>với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 2019 (69,76%) </a:t>
            </a:r>
            <a:r>
              <a:rPr lang="en-AU" sz="1600" b="0" dirty="0" err="1">
                <a:solidFill>
                  <a:schemeClr val="tx1"/>
                </a:solidFill>
              </a:rPr>
              <a:t>nhưng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phần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lớn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DN </a:t>
            </a:r>
            <a:r>
              <a:rPr lang="en-AU" sz="1600" b="0" dirty="0" err="1">
                <a:solidFill>
                  <a:schemeClr val="tx1"/>
                </a:solidFill>
              </a:rPr>
              <a:t>phát</a:t>
            </a:r>
            <a:r>
              <a:rPr lang="en-AU" sz="1600" b="0" dirty="0">
                <a:solidFill>
                  <a:schemeClr val="tx1"/>
                </a:solidFill>
              </a:rPr>
              <a:t> sinh </a:t>
            </a:r>
            <a:r>
              <a:rPr lang="en-AU" sz="1600" b="0" dirty="0" err="1">
                <a:solidFill>
                  <a:schemeClr val="tx1"/>
                </a:solidFill>
              </a:rPr>
              <a:t>doanh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thu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nhỏ</a:t>
            </a:r>
            <a:r>
              <a:rPr lang="en-AU" sz="1600" b="0" dirty="0" smtClean="0">
                <a:solidFill>
                  <a:schemeClr val="tx1"/>
                </a:solidFill>
              </a:rPr>
              <a:t>: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500" b="0" dirty="0" smtClean="0">
                <a:solidFill>
                  <a:schemeClr val="tx1"/>
                </a:solidFill>
              </a:rPr>
              <a:t>39,23</a:t>
            </a:r>
            <a:r>
              <a:rPr lang="en-AU" sz="1500" b="0" dirty="0">
                <a:solidFill>
                  <a:schemeClr val="tx1"/>
                </a:solidFill>
              </a:rPr>
              <a:t>% </a:t>
            </a:r>
            <a:r>
              <a:rPr lang="en-AU" sz="1500" b="0" dirty="0" smtClean="0">
                <a:solidFill>
                  <a:schemeClr val="tx1"/>
                </a:solidFill>
              </a:rPr>
              <a:t>DN </a:t>
            </a:r>
            <a:r>
              <a:rPr lang="en-AU" sz="1500" b="0" dirty="0" err="1" smtClean="0">
                <a:solidFill>
                  <a:schemeClr val="tx1"/>
                </a:solidFill>
              </a:rPr>
              <a:t>có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doanh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&lt; </a:t>
            </a:r>
            <a:r>
              <a:rPr lang="en-AU" sz="1500" b="0" dirty="0">
                <a:solidFill>
                  <a:schemeClr val="tx1"/>
                </a:solidFill>
              </a:rPr>
              <a:t>3 </a:t>
            </a:r>
            <a:r>
              <a:rPr lang="en-AU" sz="1500" b="0" dirty="0" err="1">
                <a:solidFill>
                  <a:schemeClr val="tx1"/>
                </a:solidFill>
              </a:rPr>
              <a:t>tỷ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đồng</a:t>
            </a:r>
            <a:r>
              <a:rPr lang="en-AU" sz="1500" b="0" dirty="0">
                <a:solidFill>
                  <a:schemeClr val="tx1"/>
                </a:solidFill>
              </a:rPr>
              <a:t>; </a:t>
            </a:r>
            <a:endParaRPr lang="en-AU" sz="15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500" b="0" dirty="0" smtClean="0">
                <a:solidFill>
                  <a:schemeClr val="tx1"/>
                </a:solidFill>
              </a:rPr>
              <a:t>13</a:t>
            </a:r>
            <a:r>
              <a:rPr lang="en-AU" sz="1500" b="0" dirty="0">
                <a:solidFill>
                  <a:schemeClr val="tx1"/>
                </a:solidFill>
              </a:rPr>
              <a:t>% </a:t>
            </a:r>
            <a:r>
              <a:rPr lang="en-AU" sz="1500" b="0" dirty="0" smtClean="0">
                <a:solidFill>
                  <a:schemeClr val="tx1"/>
                </a:solidFill>
              </a:rPr>
              <a:t>DN </a:t>
            </a:r>
            <a:r>
              <a:rPr lang="en-AU" sz="1500" b="0" dirty="0" err="1" smtClean="0">
                <a:solidFill>
                  <a:schemeClr val="tx1"/>
                </a:solidFill>
              </a:rPr>
              <a:t>có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doanh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từ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3-10 </a:t>
            </a:r>
            <a:r>
              <a:rPr lang="en-AU" sz="1500" b="0" dirty="0" err="1">
                <a:solidFill>
                  <a:schemeClr val="tx1"/>
                </a:solidFill>
              </a:rPr>
              <a:t>tỷ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đồng</a:t>
            </a:r>
            <a:r>
              <a:rPr lang="en-AU" sz="1500" b="0" dirty="0">
                <a:solidFill>
                  <a:schemeClr val="tx1"/>
                </a:solidFill>
              </a:rPr>
              <a:t>; </a:t>
            </a:r>
            <a:endParaRPr lang="en-AU" sz="15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500" b="0" dirty="0" smtClean="0">
                <a:solidFill>
                  <a:schemeClr val="tx1"/>
                </a:solidFill>
              </a:rPr>
              <a:t>13,21</a:t>
            </a:r>
            <a:r>
              <a:rPr lang="en-AU" sz="1500" b="0" dirty="0">
                <a:solidFill>
                  <a:schemeClr val="tx1"/>
                </a:solidFill>
              </a:rPr>
              <a:t>% </a:t>
            </a:r>
            <a:r>
              <a:rPr lang="en-AU" sz="1500" b="0" dirty="0" smtClean="0">
                <a:solidFill>
                  <a:schemeClr val="tx1"/>
                </a:solidFill>
              </a:rPr>
              <a:t>DN </a:t>
            </a:r>
            <a:r>
              <a:rPr lang="en-AU" sz="1500" b="0" dirty="0" err="1">
                <a:solidFill>
                  <a:schemeClr val="tx1"/>
                </a:solidFill>
              </a:rPr>
              <a:t>doanh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từ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100-300 </a:t>
            </a:r>
            <a:r>
              <a:rPr lang="en-AU" sz="1500" b="0" dirty="0" err="1">
                <a:solidFill>
                  <a:schemeClr val="tx1"/>
                </a:solidFill>
              </a:rPr>
              <a:t>tỷ</a:t>
            </a:r>
            <a:r>
              <a:rPr lang="en-AU" sz="1500" b="0" dirty="0">
                <a:solidFill>
                  <a:schemeClr val="tx1"/>
                </a:solidFill>
              </a:rPr>
              <a:t>. </a:t>
            </a:r>
            <a:endParaRPr lang="en-AU" sz="15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500" b="0" dirty="0" err="1" smtClean="0">
                <a:solidFill>
                  <a:schemeClr val="tx1"/>
                </a:solidFill>
              </a:rPr>
              <a:t>Số</a:t>
            </a:r>
            <a:r>
              <a:rPr lang="en-AU" sz="1500" b="0" dirty="0" smtClean="0">
                <a:solidFill>
                  <a:schemeClr val="tx1"/>
                </a:solidFill>
              </a:rPr>
              <a:t> DN </a:t>
            </a:r>
            <a:r>
              <a:rPr lang="en-AU" sz="1500" b="0" dirty="0" err="1" smtClean="0">
                <a:solidFill>
                  <a:schemeClr val="tx1"/>
                </a:solidFill>
              </a:rPr>
              <a:t>phát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>
                <a:solidFill>
                  <a:schemeClr val="tx1"/>
                </a:solidFill>
              </a:rPr>
              <a:t>sinh </a:t>
            </a:r>
            <a:r>
              <a:rPr lang="en-AU" sz="1500" b="0" dirty="0" err="1">
                <a:solidFill>
                  <a:schemeClr val="tx1"/>
                </a:solidFill>
              </a:rPr>
              <a:t>doanh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&gt;300 </a:t>
            </a:r>
            <a:r>
              <a:rPr lang="en-AU" sz="1500" b="0" dirty="0" err="1">
                <a:solidFill>
                  <a:schemeClr val="tx1"/>
                </a:solidFill>
              </a:rPr>
              <a:t>tỷ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chỉ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chiếm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>
                <a:solidFill>
                  <a:schemeClr val="tx1"/>
                </a:solidFill>
              </a:rPr>
              <a:t>0,93</a:t>
            </a:r>
            <a:r>
              <a:rPr lang="en-AU" sz="1500" b="0" dirty="0" smtClean="0">
                <a:solidFill>
                  <a:schemeClr val="tx1"/>
                </a:solidFill>
              </a:rPr>
              <a:t>%, </a:t>
            </a:r>
            <a:r>
              <a:rPr lang="en-AU" sz="1500" b="0" dirty="0" err="1" smtClean="0">
                <a:solidFill>
                  <a:schemeClr val="tx1"/>
                </a:solidFill>
              </a:rPr>
              <a:t>giảm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>
                <a:solidFill>
                  <a:schemeClr val="tx1"/>
                </a:solidFill>
              </a:rPr>
              <a:t>0,11% so </a:t>
            </a:r>
            <a:r>
              <a:rPr lang="en-AU" sz="1500" b="0" dirty="0" err="1">
                <a:solidFill>
                  <a:schemeClr val="tx1"/>
                </a:solidFill>
              </a:rPr>
              <a:t>với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2019).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600" b="0" dirty="0" err="1" smtClean="0">
                <a:solidFill>
                  <a:schemeClr val="tx1"/>
                </a:solidFill>
              </a:rPr>
              <a:t>Trên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cơ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sở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</a:rPr>
              <a:t>Báo</a:t>
            </a:r>
            <a:r>
              <a:rPr lang="en-AU" sz="1600" b="0" dirty="0" smtClean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cáo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tài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chính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err="1">
                <a:solidFill>
                  <a:schemeClr val="tx1"/>
                </a:solidFill>
              </a:rPr>
              <a:t>năm</a:t>
            </a:r>
            <a:r>
              <a:rPr lang="en-AU" sz="1600" b="0" dirty="0">
                <a:solidFill>
                  <a:schemeClr val="tx1"/>
                </a:solidFill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</a:rPr>
              <a:t>2020: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500" b="0" dirty="0" err="1" smtClean="0">
                <a:solidFill>
                  <a:schemeClr val="tx1"/>
                </a:solidFill>
              </a:rPr>
              <a:t>số</a:t>
            </a:r>
            <a:r>
              <a:rPr lang="en-AU" sz="1500" b="0" dirty="0" smtClean="0">
                <a:solidFill>
                  <a:schemeClr val="tx1"/>
                </a:solidFill>
              </a:rPr>
              <a:t> DNTN </a:t>
            </a:r>
            <a:r>
              <a:rPr lang="en-AU" sz="1500" b="0" dirty="0" err="1">
                <a:solidFill>
                  <a:schemeClr val="tx1"/>
                </a:solidFill>
              </a:rPr>
              <a:t>phát</a:t>
            </a:r>
            <a:r>
              <a:rPr lang="en-AU" sz="1500" b="0" dirty="0">
                <a:solidFill>
                  <a:schemeClr val="tx1"/>
                </a:solidFill>
              </a:rPr>
              <a:t> sinh </a:t>
            </a:r>
            <a:r>
              <a:rPr lang="en-AU" sz="1500" b="0" dirty="0" err="1">
                <a:solidFill>
                  <a:schemeClr val="tx1"/>
                </a:solidFill>
              </a:rPr>
              <a:t>lợi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nhuận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trước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thuế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dương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chiếm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33,86% (</a:t>
            </a:r>
            <a:r>
              <a:rPr lang="en-AU" sz="1500" b="0" dirty="0" err="1" smtClean="0">
                <a:solidFill>
                  <a:schemeClr val="tx1"/>
                </a:solidFill>
              </a:rPr>
              <a:t>giảm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>
                <a:solidFill>
                  <a:schemeClr val="tx1"/>
                </a:solidFill>
              </a:rPr>
              <a:t>4,61% so </a:t>
            </a:r>
            <a:r>
              <a:rPr lang="en-AU" sz="1500" b="0" dirty="0" err="1">
                <a:solidFill>
                  <a:schemeClr val="tx1"/>
                </a:solidFill>
              </a:rPr>
              <a:t>với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năm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2019). 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500" b="0" dirty="0" err="1" smtClean="0">
                <a:solidFill>
                  <a:schemeClr val="tx1"/>
                </a:solidFill>
              </a:rPr>
              <a:t>Tổng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doanh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năm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>
                <a:solidFill>
                  <a:schemeClr val="tx1"/>
                </a:solidFill>
              </a:rPr>
              <a:t>2020 </a:t>
            </a:r>
            <a:r>
              <a:rPr lang="en-AU" sz="1500" b="0" dirty="0" err="1">
                <a:solidFill>
                  <a:schemeClr val="tx1"/>
                </a:solidFill>
              </a:rPr>
              <a:t>tính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bình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quân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trên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một</a:t>
            </a:r>
            <a:r>
              <a:rPr lang="en-AU" sz="1500" b="0" dirty="0">
                <a:solidFill>
                  <a:schemeClr val="tx1"/>
                </a:solidFill>
              </a:rPr>
              <a:t> D</a:t>
            </a:r>
            <a:r>
              <a:rPr lang="en-AU" sz="1500" b="0" dirty="0" smtClean="0">
                <a:solidFill>
                  <a:schemeClr val="tx1"/>
                </a:solidFill>
              </a:rPr>
              <a:t>NTN </a:t>
            </a:r>
            <a:r>
              <a:rPr lang="en-AU" sz="1500" b="0" dirty="0" err="1">
                <a:solidFill>
                  <a:schemeClr val="tx1"/>
                </a:solidFill>
              </a:rPr>
              <a:t>là</a:t>
            </a:r>
            <a:r>
              <a:rPr lang="en-AU" sz="1500" b="0" dirty="0">
                <a:solidFill>
                  <a:schemeClr val="tx1"/>
                </a:solidFill>
              </a:rPr>
              <a:t> 22,14 </a:t>
            </a:r>
            <a:r>
              <a:rPr lang="en-AU" sz="1500" b="0" dirty="0" err="1">
                <a:solidFill>
                  <a:schemeClr val="tx1"/>
                </a:solidFill>
              </a:rPr>
              <a:t>tỷ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đồng</a:t>
            </a:r>
            <a:r>
              <a:rPr lang="en-AU" sz="1500" b="0" dirty="0">
                <a:solidFill>
                  <a:schemeClr val="tx1"/>
                </a:solidFill>
              </a:rPr>
              <a:t>, </a:t>
            </a:r>
            <a:r>
              <a:rPr lang="en-AU" sz="1500" b="0" dirty="0" err="1">
                <a:solidFill>
                  <a:schemeClr val="tx1"/>
                </a:solidFill>
              </a:rPr>
              <a:t>giảm</a:t>
            </a:r>
            <a:r>
              <a:rPr lang="en-AU" sz="1500" b="0" dirty="0">
                <a:solidFill>
                  <a:schemeClr val="tx1"/>
                </a:solidFill>
              </a:rPr>
              <a:t> 1,07 </a:t>
            </a:r>
            <a:r>
              <a:rPr lang="en-AU" sz="1500" b="0" dirty="0" err="1">
                <a:solidFill>
                  <a:schemeClr val="tx1"/>
                </a:solidFill>
              </a:rPr>
              <a:t>tỷ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đồng</a:t>
            </a:r>
            <a:r>
              <a:rPr lang="en-AU" sz="1500" b="0" dirty="0">
                <a:solidFill>
                  <a:schemeClr val="tx1"/>
                </a:solidFill>
              </a:rPr>
              <a:t> (4,61%) so </a:t>
            </a:r>
            <a:r>
              <a:rPr lang="en-AU" sz="1500" b="0" dirty="0" err="1">
                <a:solidFill>
                  <a:schemeClr val="tx1"/>
                </a:solidFill>
              </a:rPr>
              <a:t>với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năm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>
                <a:solidFill>
                  <a:schemeClr val="tx1"/>
                </a:solidFill>
              </a:rPr>
              <a:t>2019</a:t>
            </a:r>
            <a:r>
              <a:rPr lang="en-AU" sz="1500" b="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600" b="0" dirty="0">
                <a:solidFill>
                  <a:schemeClr val="tx1"/>
                </a:solidFill>
              </a:rPr>
              <a:t>VCCI (2020</a:t>
            </a:r>
            <a:r>
              <a:rPr lang="en-AU" sz="1600" b="0" dirty="0" smtClean="0">
                <a:solidFill>
                  <a:schemeClr val="tx1"/>
                </a:solidFill>
              </a:rPr>
              <a:t>):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500" b="0" dirty="0" err="1" smtClean="0">
                <a:solidFill>
                  <a:schemeClr val="tx1"/>
                </a:solidFill>
              </a:rPr>
              <a:t>có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đến</a:t>
            </a:r>
            <a:r>
              <a:rPr lang="en-AU" sz="1500" b="0" dirty="0">
                <a:solidFill>
                  <a:schemeClr val="tx1"/>
                </a:solidFill>
              </a:rPr>
              <a:t> 65% </a:t>
            </a:r>
            <a:r>
              <a:rPr lang="en-AU" sz="1500" b="0" dirty="0" smtClean="0">
                <a:solidFill>
                  <a:schemeClr val="tx1"/>
                </a:solidFill>
              </a:rPr>
              <a:t>DNTN </a:t>
            </a:r>
            <a:r>
              <a:rPr lang="en-AU" sz="1500" b="0" dirty="0" err="1">
                <a:solidFill>
                  <a:schemeClr val="tx1"/>
                </a:solidFill>
              </a:rPr>
              <a:t>có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doanh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thu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năm</a:t>
            </a:r>
            <a:r>
              <a:rPr lang="en-AU" sz="1500" b="0" dirty="0">
                <a:solidFill>
                  <a:schemeClr val="tx1"/>
                </a:solidFill>
              </a:rPr>
              <a:t> 2020 </a:t>
            </a:r>
            <a:r>
              <a:rPr lang="en-AU" sz="1500" b="0" dirty="0" err="1">
                <a:solidFill>
                  <a:schemeClr val="tx1"/>
                </a:solidFill>
              </a:rPr>
              <a:t>bị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giảm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mạnh</a:t>
            </a:r>
            <a:r>
              <a:rPr lang="en-AU" sz="1500" b="0" dirty="0">
                <a:solidFill>
                  <a:schemeClr val="tx1"/>
                </a:solidFill>
              </a:rPr>
              <a:t> so </a:t>
            </a:r>
            <a:r>
              <a:rPr lang="en-AU" sz="1500" b="0" dirty="0" err="1">
                <a:solidFill>
                  <a:schemeClr val="tx1"/>
                </a:solidFill>
              </a:rPr>
              <a:t>với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năm</a:t>
            </a:r>
            <a:r>
              <a:rPr lang="en-AU" sz="1500" b="0" dirty="0">
                <a:solidFill>
                  <a:schemeClr val="tx1"/>
                </a:solidFill>
              </a:rPr>
              <a:t> 2019; </a:t>
            </a:r>
            <a:endParaRPr lang="en-AU" sz="15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500" b="0" dirty="0" err="1" smtClean="0">
                <a:solidFill>
                  <a:schemeClr val="tx1"/>
                </a:solidFill>
              </a:rPr>
              <a:t>chỉ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có</a:t>
            </a:r>
            <a:r>
              <a:rPr lang="en-AU" sz="1500" b="0" dirty="0">
                <a:solidFill>
                  <a:schemeClr val="tx1"/>
                </a:solidFill>
              </a:rPr>
              <a:t> 28,6% </a:t>
            </a:r>
            <a:r>
              <a:rPr lang="en-AU" sz="1500" b="0" dirty="0" smtClean="0">
                <a:solidFill>
                  <a:schemeClr val="tx1"/>
                </a:solidFill>
              </a:rPr>
              <a:t>DN </a:t>
            </a:r>
            <a:r>
              <a:rPr lang="en-AU" sz="1500" b="0" dirty="0" err="1">
                <a:solidFill>
                  <a:schemeClr val="tx1"/>
                </a:solidFill>
              </a:rPr>
              <a:t>hoàn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thành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kế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hoạch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doanh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thu</a:t>
            </a:r>
            <a:r>
              <a:rPr lang="en-AU" sz="1500" b="0" dirty="0">
                <a:solidFill>
                  <a:schemeClr val="tx1"/>
                </a:solidFill>
              </a:rPr>
              <a:t>; </a:t>
            </a:r>
            <a:endParaRPr lang="en-AU" sz="1500" b="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AU" sz="1500" b="0" dirty="0" smtClean="0">
                <a:solidFill>
                  <a:schemeClr val="tx1"/>
                </a:solidFill>
              </a:rPr>
              <a:t>28,8</a:t>
            </a:r>
            <a:r>
              <a:rPr lang="en-AU" sz="1500" b="0" dirty="0">
                <a:solidFill>
                  <a:schemeClr val="tx1"/>
                </a:solidFill>
              </a:rPr>
              <a:t>% DN </a:t>
            </a:r>
            <a:r>
              <a:rPr lang="en-AU" sz="1500" b="0" dirty="0" err="1">
                <a:solidFill>
                  <a:schemeClr val="tx1"/>
                </a:solidFill>
              </a:rPr>
              <a:t>hoàn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thành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kế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hoạch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lợi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nhuận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năm</a:t>
            </a:r>
            <a:endParaRPr lang="en-A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36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463" y="1269853"/>
            <a:ext cx="4267200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Năng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lực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chống</a:t>
            </a:r>
            <a:r>
              <a:rPr lang="en-US" sz="1600" b="1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b="1" u="sng" dirty="0" err="1" smtClean="0">
                <a:solidFill>
                  <a:schemeClr val="accent5">
                    <a:lumMod val="50000"/>
                  </a:schemeClr>
                </a:solidFill>
              </a:rPr>
              <a:t>chịu</a:t>
            </a:r>
            <a:endParaRPr lang="en-US" sz="16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AU" sz="1600" b="0" i="1" dirty="0" err="1" smtClean="0">
                <a:solidFill>
                  <a:schemeClr val="tx1"/>
                </a:solidFill>
              </a:rPr>
              <a:t>Số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lượng</a:t>
            </a:r>
            <a:r>
              <a:rPr lang="en-AU" sz="1600" b="0" i="1" dirty="0" smtClean="0">
                <a:solidFill>
                  <a:schemeClr val="tx1"/>
                </a:solidFill>
              </a:rPr>
              <a:t> DN </a:t>
            </a:r>
            <a:r>
              <a:rPr lang="en-AU" sz="1600" b="0" i="1" dirty="0" err="1" smtClean="0">
                <a:solidFill>
                  <a:schemeClr val="tx1"/>
                </a:solidFill>
              </a:rPr>
              <a:t>rút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lui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khỏi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thị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trường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tăng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mạnh</a:t>
            </a:r>
            <a:r>
              <a:rPr lang="en-AU" sz="1600" b="0" i="1" dirty="0" smtClean="0">
                <a:solidFill>
                  <a:schemeClr val="tx1"/>
                </a:solidFill>
              </a:rPr>
              <a:t>, </a:t>
            </a:r>
            <a:r>
              <a:rPr lang="en-AU" sz="1600" b="0" i="1" dirty="0" err="1" smtClean="0">
                <a:solidFill>
                  <a:schemeClr val="tx1"/>
                </a:solidFill>
              </a:rPr>
              <a:t>nhất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là</a:t>
            </a:r>
            <a:r>
              <a:rPr lang="en-AU" sz="1600" b="0" i="1" dirty="0" smtClean="0">
                <a:solidFill>
                  <a:schemeClr val="tx1"/>
                </a:solidFill>
              </a:rPr>
              <a:t> DN </a:t>
            </a:r>
            <a:r>
              <a:rPr lang="en-AU" sz="1600" b="0" i="1" dirty="0" err="1" smtClean="0">
                <a:solidFill>
                  <a:schemeClr val="tx1"/>
                </a:solidFill>
              </a:rPr>
              <a:t>tạm</a:t>
            </a:r>
            <a:r>
              <a:rPr lang="en-AU" sz="1600" b="0" i="1" dirty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ngừng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kinh</a:t>
            </a:r>
            <a:r>
              <a:rPr lang="en-AU" sz="1600" b="0" i="1" dirty="0" smtClean="0">
                <a:solidFill>
                  <a:schemeClr val="tx1"/>
                </a:solidFill>
              </a:rPr>
              <a:t> </a:t>
            </a:r>
            <a:r>
              <a:rPr lang="en-AU" sz="1600" b="0" i="1" dirty="0" err="1" smtClean="0">
                <a:solidFill>
                  <a:schemeClr val="tx1"/>
                </a:solidFill>
              </a:rPr>
              <a:t>doanh</a:t>
            </a:r>
            <a:r>
              <a:rPr lang="en-AU" sz="1600" b="0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500" b="0" dirty="0" err="1">
                <a:solidFill>
                  <a:schemeClr val="tx1"/>
                </a:solidFill>
              </a:rPr>
              <a:t>Năm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2020: 101.719 DN </a:t>
            </a:r>
            <a:r>
              <a:rPr lang="en-AU" sz="1500" b="0" dirty="0" err="1" smtClean="0">
                <a:solidFill>
                  <a:schemeClr val="tx1"/>
                </a:solidFill>
              </a:rPr>
              <a:t>rút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khỏi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thị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trường</a:t>
            </a:r>
            <a:r>
              <a:rPr lang="en-AU" sz="1500" b="0" dirty="0" smtClean="0">
                <a:solidFill>
                  <a:schemeClr val="tx1"/>
                </a:solidFill>
              </a:rPr>
              <a:t>, </a:t>
            </a:r>
            <a:r>
              <a:rPr lang="en-AU" sz="1500" b="0" dirty="0" err="1">
                <a:solidFill>
                  <a:schemeClr val="tx1"/>
                </a:solidFill>
              </a:rPr>
              <a:t>tăng</a:t>
            </a:r>
            <a:r>
              <a:rPr lang="en-AU" sz="1500" b="0" dirty="0">
                <a:solidFill>
                  <a:schemeClr val="tx1"/>
                </a:solidFill>
              </a:rPr>
              <a:t> 13,9% so </a:t>
            </a:r>
            <a:r>
              <a:rPr lang="en-AU" sz="1500" b="0" dirty="0" err="1">
                <a:solidFill>
                  <a:schemeClr val="tx1"/>
                </a:solidFill>
              </a:rPr>
              <a:t>với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năm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2019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500" b="0" dirty="0" smtClean="0">
                <a:solidFill>
                  <a:schemeClr val="tx1"/>
                </a:solidFill>
              </a:rPr>
              <a:t>9 </a:t>
            </a:r>
            <a:r>
              <a:rPr lang="en-AU" sz="1500" b="0" dirty="0" err="1">
                <a:solidFill>
                  <a:schemeClr val="tx1"/>
                </a:solidFill>
              </a:rPr>
              <a:t>tháng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năm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>
                <a:solidFill>
                  <a:schemeClr val="tx1"/>
                </a:solidFill>
              </a:rPr>
              <a:t>2021, 90.291 </a:t>
            </a:r>
            <a:r>
              <a:rPr lang="en-AU" sz="1500" b="0" dirty="0" smtClean="0">
                <a:solidFill>
                  <a:schemeClr val="tx1"/>
                </a:solidFill>
              </a:rPr>
              <a:t>DN </a:t>
            </a:r>
            <a:r>
              <a:rPr lang="en-AU" sz="1500" b="0" dirty="0" err="1">
                <a:solidFill>
                  <a:schemeClr val="tx1"/>
                </a:solidFill>
              </a:rPr>
              <a:t>rút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khỏi</a:t>
            </a:r>
            <a:r>
              <a:rPr lang="en-AU" sz="1500" b="0" dirty="0" smtClean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thị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 smtClean="0">
                <a:solidFill>
                  <a:schemeClr val="tx1"/>
                </a:solidFill>
              </a:rPr>
              <a:t>trường</a:t>
            </a:r>
            <a:r>
              <a:rPr lang="en-AU" sz="1500" b="0" dirty="0" smtClean="0">
                <a:solidFill>
                  <a:schemeClr val="tx1"/>
                </a:solidFill>
              </a:rPr>
              <a:t>, </a:t>
            </a:r>
            <a:r>
              <a:rPr lang="en-AU" sz="1500" b="0" dirty="0" err="1">
                <a:solidFill>
                  <a:schemeClr val="tx1"/>
                </a:solidFill>
              </a:rPr>
              <a:t>tăng</a:t>
            </a:r>
            <a:r>
              <a:rPr lang="en-AU" sz="1500" b="0" dirty="0">
                <a:solidFill>
                  <a:schemeClr val="tx1"/>
                </a:solidFill>
              </a:rPr>
              <a:t> 15,3% so </a:t>
            </a:r>
            <a:r>
              <a:rPr lang="en-AU" sz="1500" b="0" dirty="0" err="1">
                <a:solidFill>
                  <a:schemeClr val="tx1"/>
                </a:solidFill>
              </a:rPr>
              <a:t>với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cùng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kỳ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err="1">
                <a:solidFill>
                  <a:schemeClr val="tx1"/>
                </a:solidFill>
              </a:rPr>
              <a:t>năm</a:t>
            </a:r>
            <a:r>
              <a:rPr lang="en-AU" sz="1500" b="0" dirty="0">
                <a:solidFill>
                  <a:schemeClr val="tx1"/>
                </a:solidFill>
              </a:rPr>
              <a:t> </a:t>
            </a:r>
            <a:r>
              <a:rPr lang="en-AU" sz="1500" b="0" dirty="0" smtClean="0">
                <a:solidFill>
                  <a:schemeClr val="tx1"/>
                </a:solidFill>
              </a:rPr>
              <a:t>2020.</a:t>
            </a:r>
            <a:endParaRPr lang="en-AU" sz="1500" b="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0681" y="1374718"/>
            <a:ext cx="2945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trạng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rút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lui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khỏi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thị</a:t>
            </a:r>
            <a:r>
              <a:rPr lang="en-AU" sz="1400" b="1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1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85583"/>
              </p:ext>
            </p:extLst>
          </p:nvPr>
        </p:nvGraphicFramePr>
        <p:xfrm>
          <a:off x="4610100" y="1793861"/>
          <a:ext cx="4267201" cy="2294310"/>
        </p:xfrm>
        <a:graphic>
          <a:graphicData uri="http://schemas.openxmlformats.org/drawingml/2006/table">
            <a:tbl>
              <a:tblPr firstRow="1" firstCol="1" bandRow="1"/>
              <a:tblGrid>
                <a:gridCol w="2025216">
                  <a:extLst>
                    <a:ext uri="{9D8B030D-6E8A-4147-A177-3AD203B41FA5}">
                      <a16:colId xmlns:a16="http://schemas.microsoft.com/office/drawing/2014/main" xmlns="" val="4209750731"/>
                    </a:ext>
                  </a:extLst>
                </a:gridCol>
                <a:gridCol w="729851">
                  <a:extLst>
                    <a:ext uri="{9D8B030D-6E8A-4147-A177-3AD203B41FA5}">
                      <a16:colId xmlns:a16="http://schemas.microsoft.com/office/drawing/2014/main" xmlns="" val="1027176240"/>
                    </a:ext>
                  </a:extLst>
                </a:gridCol>
                <a:gridCol w="755832">
                  <a:extLst>
                    <a:ext uri="{9D8B030D-6E8A-4147-A177-3AD203B41FA5}">
                      <a16:colId xmlns:a16="http://schemas.microsoft.com/office/drawing/2014/main" xmlns="" val="3693939294"/>
                    </a:ext>
                  </a:extLst>
                </a:gridCol>
                <a:gridCol w="756302">
                  <a:extLst>
                    <a:ext uri="{9D8B030D-6E8A-4147-A177-3AD203B41FA5}">
                      <a16:colId xmlns:a16="http://schemas.microsoft.com/office/drawing/2014/main" xmlns="" val="353449742"/>
                    </a:ext>
                  </a:extLst>
                </a:gridCol>
              </a:tblGrid>
              <a:tr h="22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2019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2020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9T/2021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92887"/>
                  </a:ext>
                </a:extLst>
              </a:tr>
              <a:tr h="22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Số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DN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rút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lui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khỏi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thị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 smtClean="0">
                          <a:solidFill>
                            <a:srgbClr val="C00000"/>
                          </a:solidFill>
                          <a:effectLst/>
                        </a:rPr>
                        <a:t>trường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89.282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101.719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90.291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0623539"/>
                  </a:ext>
                </a:extLst>
              </a:tr>
              <a:tr h="22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- Tạm ngừng kinh doanh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28.731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46.592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45.091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4402599"/>
                  </a:ext>
                </a:extLst>
              </a:tr>
              <a:tr h="22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- Chờ giải thể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43.711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37.663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32.398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0520576"/>
                  </a:ext>
                </a:extLst>
              </a:tr>
              <a:tr h="22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- Hoàn tất thủ tục giải thể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16.840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17.464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12.802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673706"/>
                  </a:ext>
                </a:extLst>
              </a:tr>
              <a:tr h="22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Số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DN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gia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nhập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thị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trường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177.560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179.037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117.830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6449399"/>
                  </a:ext>
                </a:extLst>
              </a:tr>
              <a:tr h="22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- Thành lập mới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138.139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134.941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85.483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7013430"/>
                  </a:ext>
                </a:extLst>
              </a:tr>
              <a:tr h="22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- Tái gia nhập thị trường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39.421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44.096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effectLst/>
                        </a:rPr>
                        <a:t>32.347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3176724"/>
                  </a:ext>
                </a:extLst>
              </a:tr>
              <a:tr h="22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Rút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lui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/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gia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nhập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thị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trường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(%)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solidFill>
                            <a:srgbClr val="C00000"/>
                          </a:solidFill>
                          <a:effectLst/>
                        </a:rPr>
                        <a:t>50,28</a:t>
                      </a:r>
                      <a:endParaRPr lang="en-US" sz="1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solidFill>
                            <a:srgbClr val="C00000"/>
                          </a:solidFill>
                          <a:effectLst/>
                        </a:rPr>
                        <a:t>56,81</a:t>
                      </a:r>
                      <a:endParaRPr lang="en-US" sz="1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>
                          <a:solidFill>
                            <a:srgbClr val="C00000"/>
                          </a:solidFill>
                          <a:effectLst/>
                        </a:rPr>
                        <a:t>76,63</a:t>
                      </a:r>
                      <a:endParaRPr lang="en-US" sz="1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6449496"/>
                  </a:ext>
                </a:extLst>
              </a:tr>
              <a:tr h="229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Rút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lui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/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thành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lập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100" dirty="0" err="1">
                          <a:solidFill>
                            <a:srgbClr val="C00000"/>
                          </a:solidFill>
                          <a:effectLst/>
                        </a:rPr>
                        <a:t>mới</a:t>
                      </a: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 (%)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64,63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75,38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100" dirty="0">
                          <a:solidFill>
                            <a:srgbClr val="C00000"/>
                          </a:solidFill>
                          <a:effectLst/>
                        </a:rPr>
                        <a:t>105,62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58112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548326" y="419953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toán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AU" sz="14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dữ</a:t>
            </a:r>
            <a:r>
              <a:rPr lang="en-AU" sz="14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liệu</a:t>
            </a:r>
            <a:r>
              <a:rPr lang="en-AU" sz="14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400" b="0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Cục</a:t>
            </a:r>
            <a:r>
              <a:rPr lang="en-AU" sz="14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QLĐKKD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4710367"/>
            <a:ext cx="86106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AU" sz="1600" b="0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AU" sz="16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hộ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cũng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giảm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đáng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AU" sz="16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2020: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suốt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giai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2011-2019,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hộ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tục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TCTK 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(2021),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hộ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doanh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2020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AU" sz="16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5,2 </a:t>
            </a:r>
            <a:r>
              <a:rPr lang="en-AU" sz="1600" b="0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triệu</a:t>
            </a:r>
            <a:r>
              <a:rPr lang="en-AU" sz="16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hộ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giảm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178.428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hộ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so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AU" sz="1600" b="0" dirty="0" err="1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AU" sz="1600" b="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2019</a:t>
            </a:r>
            <a:r>
              <a:rPr lang="en-AU" sz="1600" b="0" dirty="0" smtClean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600" b="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37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NGUYÊN NHÂN CỦA HẠN CHẾ, TỒN TẠI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188" y="13716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0" i="1" dirty="0" err="1">
                <a:solidFill>
                  <a:schemeClr val="tx1"/>
                </a:solidFill>
              </a:rPr>
              <a:t>Những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US" b="0" i="1" dirty="0" err="1">
                <a:solidFill>
                  <a:schemeClr val="tx1"/>
                </a:solidFill>
              </a:rPr>
              <a:t>điểm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US" b="0" i="1" dirty="0" err="1">
                <a:solidFill>
                  <a:schemeClr val="tx1"/>
                </a:solidFill>
              </a:rPr>
              <a:t>yếu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US" b="0" i="1" dirty="0" err="1">
                <a:solidFill>
                  <a:schemeClr val="tx1"/>
                </a:solidFill>
              </a:rPr>
              <a:t>nội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US" b="0" i="1" dirty="0" err="1">
                <a:solidFill>
                  <a:schemeClr val="tx1"/>
                </a:solidFill>
              </a:rPr>
              <a:t>tại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US" b="0" i="1" dirty="0" err="1">
                <a:solidFill>
                  <a:schemeClr val="tx1"/>
                </a:solidFill>
              </a:rPr>
              <a:t>của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US" b="0" i="1" dirty="0" err="1">
                <a:solidFill>
                  <a:schemeClr val="tx1"/>
                </a:solidFill>
              </a:rPr>
              <a:t>khu</a:t>
            </a:r>
            <a:r>
              <a:rPr lang="en-US" b="0" i="1" dirty="0">
                <a:solidFill>
                  <a:schemeClr val="tx1"/>
                </a:solidFill>
              </a:rPr>
              <a:t> </a:t>
            </a:r>
            <a:r>
              <a:rPr lang="en-US" b="0" i="1" dirty="0" err="1">
                <a:solidFill>
                  <a:schemeClr val="tx1"/>
                </a:solidFill>
              </a:rPr>
              <a:t>vực</a:t>
            </a:r>
            <a:r>
              <a:rPr lang="en-US" b="0" i="1" dirty="0">
                <a:solidFill>
                  <a:schemeClr val="tx1"/>
                </a:solidFill>
              </a:rPr>
              <a:t> KTTN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AU" b="0" i="1" dirty="0" err="1">
                <a:solidFill>
                  <a:schemeClr val="tx1"/>
                </a:solidFill>
              </a:rPr>
              <a:t>Một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số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vấn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đề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về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cơ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chế</a:t>
            </a:r>
            <a:r>
              <a:rPr lang="en-AU" b="0" i="1" dirty="0">
                <a:solidFill>
                  <a:schemeClr val="tx1"/>
                </a:solidFill>
              </a:rPr>
              <a:t>, </a:t>
            </a:r>
            <a:r>
              <a:rPr lang="en-AU" b="0" i="1" dirty="0" err="1">
                <a:solidFill>
                  <a:schemeClr val="tx1"/>
                </a:solidFill>
              </a:rPr>
              <a:t>chính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sách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làm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cho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doanh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nghiệp</a:t>
            </a:r>
            <a:r>
              <a:rPr lang="en-AU" b="0" i="1" dirty="0">
                <a:solidFill>
                  <a:schemeClr val="tx1"/>
                </a:solidFill>
              </a:rPr>
              <a:t>, </a:t>
            </a:r>
            <a:r>
              <a:rPr lang="en-AU" b="0" i="1" dirty="0" err="1">
                <a:solidFill>
                  <a:schemeClr val="tx1"/>
                </a:solidFill>
              </a:rPr>
              <a:t>hộ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kinh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doanh</a:t>
            </a:r>
            <a:r>
              <a:rPr lang="en-AU" b="0" i="1" dirty="0">
                <a:solidFill>
                  <a:schemeClr val="tx1"/>
                </a:solidFill>
              </a:rPr>
              <a:t> “</a:t>
            </a:r>
            <a:r>
              <a:rPr lang="en-AU" b="0" i="1" dirty="0" err="1">
                <a:solidFill>
                  <a:schemeClr val="tx1"/>
                </a:solidFill>
              </a:rPr>
              <a:t>ngại</a:t>
            </a:r>
            <a:r>
              <a:rPr lang="en-AU" b="0" i="1" dirty="0">
                <a:solidFill>
                  <a:schemeClr val="tx1"/>
                </a:solidFill>
              </a:rPr>
              <a:t>” </a:t>
            </a:r>
            <a:r>
              <a:rPr lang="en-AU" b="0" i="1" dirty="0" err="1">
                <a:solidFill>
                  <a:schemeClr val="tx1"/>
                </a:solidFill>
              </a:rPr>
              <a:t>lớn</a:t>
            </a:r>
            <a:endParaRPr lang="en-AU" b="0" i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AU" b="0" i="1" dirty="0" err="1">
                <a:solidFill>
                  <a:schemeClr val="tx1"/>
                </a:solidFill>
              </a:rPr>
              <a:t>Một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số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chính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sách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hỗ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trợ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chưa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thực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sự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hiệu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quả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hoặc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chậm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thực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hiện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AU" b="0" i="1" dirty="0" err="1">
                <a:solidFill>
                  <a:schemeClr val="tx1"/>
                </a:solidFill>
              </a:rPr>
              <a:t>Việc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tiếp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cận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các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nhân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tố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sản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xuất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của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khu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vực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kinh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tế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tư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nhân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còn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hạn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chế</a:t>
            </a:r>
            <a:r>
              <a:rPr lang="en-AU" b="0" i="1" dirty="0">
                <a:solidFill>
                  <a:schemeClr val="tx1"/>
                </a:solidFill>
              </a:rPr>
              <a:t>, </a:t>
            </a:r>
            <a:r>
              <a:rPr lang="en-AU" b="0" i="1" dirty="0" err="1">
                <a:solidFill>
                  <a:schemeClr val="tx1"/>
                </a:solidFill>
              </a:rPr>
              <a:t>đặc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biệt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tiếp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cận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tài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chính</a:t>
            </a:r>
            <a:r>
              <a:rPr lang="en-AU" b="0" i="1" dirty="0">
                <a:solidFill>
                  <a:schemeClr val="tx1"/>
                </a:solidFill>
              </a:rPr>
              <a:t>, </a:t>
            </a:r>
            <a:r>
              <a:rPr lang="en-AU" b="0" i="1" dirty="0" err="1">
                <a:solidFill>
                  <a:schemeClr val="tx1"/>
                </a:solidFill>
              </a:rPr>
              <a:t>tiếp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cận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đất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đai</a:t>
            </a:r>
            <a:r>
              <a:rPr lang="en-AU" b="0" i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AU" b="0" i="1" dirty="0" err="1">
                <a:solidFill>
                  <a:schemeClr val="tx1"/>
                </a:solidFill>
              </a:rPr>
              <a:t>Hiệu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lực</a:t>
            </a:r>
            <a:r>
              <a:rPr lang="en-AU" b="0" i="1" dirty="0">
                <a:solidFill>
                  <a:schemeClr val="tx1"/>
                </a:solidFill>
              </a:rPr>
              <a:t>, </a:t>
            </a:r>
            <a:r>
              <a:rPr lang="en-AU" b="0" i="1" dirty="0" err="1">
                <a:solidFill>
                  <a:schemeClr val="tx1"/>
                </a:solidFill>
              </a:rPr>
              <a:t>hiệu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quả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quản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lý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nhà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nước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chưa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cao</a:t>
            </a:r>
            <a:r>
              <a:rPr lang="en-AU" b="0" i="1" dirty="0">
                <a:solidFill>
                  <a:schemeClr val="tx1"/>
                </a:solidFill>
              </a:rPr>
              <a:t>, </a:t>
            </a:r>
            <a:r>
              <a:rPr lang="en-AU" b="0" i="1" dirty="0" err="1">
                <a:solidFill>
                  <a:schemeClr val="tx1"/>
                </a:solidFill>
              </a:rPr>
              <a:t>môi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trường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kinh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doanh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còn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nhiều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hạn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chế</a:t>
            </a:r>
            <a:r>
              <a:rPr lang="en-AU" b="0" i="1" dirty="0">
                <a:solidFill>
                  <a:schemeClr val="tx1"/>
                </a:solidFill>
              </a:rPr>
              <a:t>, </a:t>
            </a:r>
            <a:r>
              <a:rPr lang="en-AU" b="0" i="1" dirty="0" err="1">
                <a:solidFill>
                  <a:schemeClr val="tx1"/>
                </a:solidFill>
              </a:rPr>
              <a:t>tình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trạng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đối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xử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bất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bình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đẳng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đối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với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khu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vực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kinh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tế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tư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nhân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vẫn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khá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phổ</a:t>
            </a:r>
            <a:r>
              <a:rPr lang="en-AU" b="0" i="1" dirty="0">
                <a:solidFill>
                  <a:schemeClr val="tx1"/>
                </a:solidFill>
              </a:rPr>
              <a:t> </a:t>
            </a:r>
            <a:r>
              <a:rPr lang="en-AU" b="0" i="1" dirty="0" err="1">
                <a:solidFill>
                  <a:schemeClr val="tx1"/>
                </a:solidFill>
              </a:rPr>
              <a:t>biến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38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0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371600"/>
            <a:ext cx="8839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BỐI CẢNH GIAI ĐOẠN MỚI,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HỘI, THÁCH THỨC VÀ </a:t>
            </a: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PHÁP</a:t>
            </a:r>
          </a:p>
          <a:p>
            <a:pPr algn="ctr"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9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4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0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458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b="0" dirty="0" smtClean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VẤN </a:t>
            </a: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CƠ BẢN 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 </a:t>
            </a: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 QUỐC 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39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BỐI CẢNH GIAI ĐOẠN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MỚI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666" y="1219200"/>
            <a:ext cx="3985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rgbClr val="C00000"/>
                </a:solidFill>
              </a:rPr>
              <a:t>Bối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cảnh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quốc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tế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Tăng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trưởng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chậm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hơn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thương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mại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đầu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quốc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xu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hướng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giảm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>
                <a:solidFill>
                  <a:schemeClr val="tx1"/>
                </a:solidFill>
              </a:rPr>
              <a:t>Cạnh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thương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mại</a:t>
            </a:r>
            <a:r>
              <a:rPr lang="en-US" sz="1600" b="0" dirty="0">
                <a:solidFill>
                  <a:schemeClr val="tx1"/>
                </a:solidFill>
              </a:rPr>
              <a:t>/ </a:t>
            </a:r>
            <a:r>
              <a:rPr lang="en-US" sz="1600" b="0" dirty="0" err="1">
                <a:solidFill>
                  <a:schemeClr val="tx1"/>
                </a:solidFill>
              </a:rPr>
              <a:t>Bảo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hộ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Diễn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biến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phức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của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</a:t>
            </a:r>
            <a:r>
              <a:rPr lang="en-US" sz="1600" b="0" dirty="0" err="1" smtClean="0">
                <a:solidFill>
                  <a:schemeClr val="tx1"/>
                </a:solidFill>
              </a:rPr>
              <a:t>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dịch</a:t>
            </a:r>
            <a:r>
              <a:rPr lang="en-US" sz="1600" b="0" dirty="0" smtClean="0">
                <a:solidFill>
                  <a:schemeClr val="tx1"/>
                </a:solidFill>
              </a:rPr>
              <a:t> Covid-19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thay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định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hướng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chiến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lược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nâng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cao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nội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lực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thị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nội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địa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;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chuyển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dây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chuyền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sản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xuất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Sự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của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khoa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học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 (CMCN </a:t>
            </a:r>
            <a:r>
              <a:rPr lang="en-US" sz="1600" b="0" dirty="0" err="1" smtClean="0">
                <a:solidFill>
                  <a:schemeClr val="tx1"/>
                </a:solidFill>
              </a:rPr>
              <a:t>lần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thứ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)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dụng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KHCN,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nền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dựa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vào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chuyển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xã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số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Sự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mô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hình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mới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tuần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hoàn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1" y="1228947"/>
            <a:ext cx="41148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rgbClr val="C00000"/>
                </a:solidFill>
              </a:rPr>
              <a:t>Bối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cảnh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trong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nước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Thực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quyết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XIII: </a:t>
            </a:r>
            <a:r>
              <a:rPr lang="en-US" sz="1600" b="0" dirty="0" err="1" smtClean="0">
                <a:solidFill>
                  <a:schemeClr val="tx1"/>
                </a:solidFill>
              </a:rPr>
              <a:t>Khơi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dậy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vọng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Việt</a:t>
            </a:r>
            <a:r>
              <a:rPr lang="en-US" sz="1600" b="0" dirty="0" smtClean="0">
                <a:solidFill>
                  <a:schemeClr val="tx1"/>
                </a:solidFill>
              </a:rPr>
              <a:t> Nam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mục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tiêu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2025: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nước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nhập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TB;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2030: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nước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nhâp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TB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cao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; 2045: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nước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Xây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dựng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nền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tự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chủ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,…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Thực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FTA </a:t>
            </a:r>
            <a:r>
              <a:rPr lang="en-US" sz="1600" b="0" dirty="0" err="1" smtClean="0">
                <a:solidFill>
                  <a:schemeClr val="tx1"/>
                </a:solidFill>
              </a:rPr>
              <a:t>thế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hệ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mới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với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lượng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mô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lớn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Những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lâu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dài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nghiêm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trọng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của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dịch</a:t>
            </a:r>
            <a:r>
              <a:rPr lang="en-US" sz="1600" b="0" dirty="0" smtClean="0">
                <a:solidFill>
                  <a:schemeClr val="tx1"/>
                </a:solidFill>
              </a:rPr>
              <a:t> Covid-19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Xu </a:t>
            </a:r>
            <a:r>
              <a:rPr lang="en-US" sz="1600" b="0" dirty="0" err="1" smtClean="0">
                <a:solidFill>
                  <a:schemeClr val="tx1"/>
                </a:solidFill>
              </a:rPr>
              <a:t>hướng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dụng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mô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hình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mới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dụng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thành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tựu</a:t>
            </a:r>
            <a:r>
              <a:rPr lang="en-US" sz="1600" b="0" dirty="0" smtClean="0">
                <a:solidFill>
                  <a:schemeClr val="tx1"/>
                </a:solidFill>
              </a:rPr>
              <a:t> KHCN,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xanh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tuần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hoàn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39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CƠ HỘI VÀ </a:t>
            </a:r>
            <a:r>
              <a:rPr lang="en-US" sz="2400" kern="0" dirty="0">
                <a:latin typeface="+mj-lt"/>
                <a:ea typeface="+mj-ea"/>
                <a:cs typeface="+mj-cs"/>
              </a:rPr>
              <a:t>THÁCH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THỨC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481" y="1219200"/>
            <a:ext cx="4301319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rgbClr val="C00000"/>
                </a:solidFill>
              </a:rPr>
              <a:t>Cơ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hội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Dư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địa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nâng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cao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của</a:t>
            </a:r>
            <a:r>
              <a:rPr lang="en-US" sz="1600" b="0" dirty="0" smtClean="0">
                <a:solidFill>
                  <a:schemeClr val="tx1"/>
                </a:solidFill>
              </a:rPr>
              <a:t> KTTN </a:t>
            </a:r>
            <a:r>
              <a:rPr lang="en-US" sz="1600" b="0" dirty="0" err="1" smtClean="0">
                <a:solidFill>
                  <a:schemeClr val="tx1"/>
                </a:solidFill>
              </a:rPr>
              <a:t>Việt</a:t>
            </a:r>
            <a:r>
              <a:rPr lang="en-US" sz="1600" b="0" dirty="0" smtClean="0">
                <a:solidFill>
                  <a:schemeClr val="tx1"/>
                </a:solidFill>
              </a:rPr>
              <a:t> Nam </a:t>
            </a:r>
            <a:r>
              <a:rPr lang="en-US" sz="1600" b="0" dirty="0" err="1" smtClean="0">
                <a:solidFill>
                  <a:schemeClr val="tx1"/>
                </a:solidFill>
              </a:rPr>
              <a:t>rất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lớn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Nhiều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nhập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Mở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rộng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</a:rPr>
              <a:t>/ </a:t>
            </a:r>
            <a:r>
              <a:rPr lang="en-US" sz="1600" b="0" dirty="0" err="1" smtClean="0">
                <a:solidFill>
                  <a:schemeClr val="tx1"/>
                </a:solidFill>
              </a:rPr>
              <a:t>tiếp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khách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hàng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Tiếp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nguồn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lực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mới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Thay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mô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hình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tổ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chức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hoạt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</a:rPr>
              <a:t> SXKD, </a:t>
            </a:r>
            <a:r>
              <a:rPr lang="en-US" sz="1600" b="0" dirty="0" err="1" smtClean="0">
                <a:solidFill>
                  <a:schemeClr val="tx1"/>
                </a:solidFill>
              </a:rPr>
              <a:t>liên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kết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thương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hiệu</a:t>
            </a:r>
            <a:r>
              <a:rPr lang="en-US" sz="1600" b="0" dirty="0" smtClean="0">
                <a:solidFill>
                  <a:schemeClr val="tx1"/>
                </a:solidFill>
              </a:rPr>
              <a:t>/ </a:t>
            </a:r>
            <a:r>
              <a:rPr lang="en-US" sz="1600" b="0" dirty="0" err="1" smtClean="0">
                <a:solidFill>
                  <a:schemeClr val="tx1"/>
                </a:solidFill>
              </a:rPr>
              <a:t>nhận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diện</a:t>
            </a:r>
            <a:r>
              <a:rPr lang="en-US" sz="1600" b="0" dirty="0" smtClean="0">
                <a:solidFill>
                  <a:schemeClr val="tx1"/>
                </a:solidFill>
              </a:rPr>
              <a:t>,…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dịch</a:t>
            </a:r>
            <a:r>
              <a:rPr lang="en-US" sz="1600" b="0" dirty="0" smtClean="0">
                <a:solidFill>
                  <a:schemeClr val="tx1"/>
                </a:solidFill>
              </a:rPr>
              <a:t> Covid-19: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Điều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chỉnh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mô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hình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hoạt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Đẩy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mạnh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dụng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 (</a:t>
            </a:r>
            <a:r>
              <a:rPr lang="en-US" sz="1600" b="0" dirty="0" err="1" smtClean="0">
                <a:solidFill>
                  <a:schemeClr val="tx1"/>
                </a:solidFill>
              </a:rPr>
              <a:t>tận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dụng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thành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tựu</a:t>
            </a:r>
            <a:r>
              <a:rPr lang="en-US" sz="1600" b="0" dirty="0" smtClean="0">
                <a:solidFill>
                  <a:schemeClr val="tx1"/>
                </a:solidFill>
              </a:rPr>
              <a:t> CMCN </a:t>
            </a:r>
            <a:r>
              <a:rPr lang="en-US" sz="1600" b="0" dirty="0" err="1" smtClean="0">
                <a:solidFill>
                  <a:schemeClr val="tx1"/>
                </a:solidFill>
              </a:rPr>
              <a:t>lần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thứ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2015" y="1228299"/>
            <a:ext cx="41148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 smtClean="0">
                <a:solidFill>
                  <a:srgbClr val="C00000"/>
                </a:solidFill>
              </a:rPr>
              <a:t>Thách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thức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Thách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thức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những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lâu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dài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nghiêm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trọng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của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dịch</a:t>
            </a:r>
            <a:r>
              <a:rPr lang="en-US" sz="1600" b="0" dirty="0" smtClean="0">
                <a:solidFill>
                  <a:schemeClr val="tx1"/>
                </a:solidFill>
              </a:rPr>
              <a:t> Covid-19: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Chuỗi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cung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smtClean="0">
                <a:solidFill>
                  <a:schemeClr val="tx1"/>
                </a:solidFill>
              </a:rPr>
              <a:t>Lao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Mất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Khôi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phục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cầu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duy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trì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</a:rPr>
              <a:t>,…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Áp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từ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nhập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quốc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Cạnh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trong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ngoài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nước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Tiêu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chuẩn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chất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lượng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truy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xuất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nguồn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gốc</a:t>
            </a:r>
            <a:r>
              <a:rPr lang="en-US" sz="1600" b="0" dirty="0" smtClean="0">
                <a:solidFill>
                  <a:schemeClr val="tx1"/>
                </a:solidFill>
              </a:rPr>
              <a:t>,…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hàng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rào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kỹ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thuật</a:t>
            </a:r>
            <a:r>
              <a:rPr lang="en-US" sz="1600" b="0" dirty="0" smtClean="0">
                <a:solidFill>
                  <a:schemeClr val="tx1"/>
                </a:solidFill>
              </a:rPr>
              <a:t>,…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Nguy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hậu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sâu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trong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sự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mạnh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mẽ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của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khoa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học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40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GIẢI PHÁP TRƯỚC MẮT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213657"/>
            <a:ext cx="8686799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Thực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hiện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có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hiệu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quả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các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chính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sách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hỗ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trợ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người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sử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dụng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lao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động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người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lao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động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bị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tác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động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của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đại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dịch</a:t>
            </a:r>
            <a:r>
              <a:rPr lang="en-US" sz="1600" dirty="0" smtClean="0">
                <a:solidFill>
                  <a:srgbClr val="C00000"/>
                </a:solidFill>
              </a:rPr>
              <a:t> Covid-19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Thực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quyết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đã</a:t>
            </a:r>
            <a:r>
              <a:rPr lang="en-US" sz="1600" b="0" dirty="0" smtClean="0">
                <a:solidFill>
                  <a:schemeClr val="tx1"/>
                </a:solidFill>
              </a:rPr>
              <a:t> ban </a:t>
            </a:r>
            <a:r>
              <a:rPr lang="en-US" sz="1600" b="0" dirty="0" err="1" smtClean="0">
                <a:solidFill>
                  <a:schemeClr val="tx1"/>
                </a:solidFill>
              </a:rPr>
              <a:t>hành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Điều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chỉnh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sửa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điều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kiện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thủ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tục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để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tiếp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cận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Liên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tục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đối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thoại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với</a:t>
            </a:r>
            <a:r>
              <a:rPr lang="en-US" sz="1600" b="0" dirty="0" smtClean="0">
                <a:solidFill>
                  <a:schemeClr val="tx1"/>
                </a:solidFill>
              </a:rPr>
              <a:t> DN, </a:t>
            </a:r>
            <a:r>
              <a:rPr lang="en-US" sz="1600" b="0" dirty="0" err="1">
                <a:solidFill>
                  <a:schemeClr val="tx1"/>
                </a:solidFill>
              </a:rPr>
              <a:t>người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lao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để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nắm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bắt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tháo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gỡ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kịp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thời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>
                <a:solidFill>
                  <a:schemeClr val="tx1"/>
                </a:solidFill>
              </a:rPr>
              <a:t>Thay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đổi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thức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tiếp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cận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gói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mạnh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ứng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dụng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CNTT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khâu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ký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thẩm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định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374248"/>
            <a:ext cx="84582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Tháo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gỡ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những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khó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khăn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cho</a:t>
            </a:r>
            <a:r>
              <a:rPr lang="en-US" sz="1600" dirty="0" smtClean="0">
                <a:solidFill>
                  <a:srgbClr val="C00000"/>
                </a:solidFill>
              </a:rPr>
              <a:t> DN, </a:t>
            </a:r>
            <a:r>
              <a:rPr lang="en-US" sz="1600" dirty="0" err="1" smtClean="0">
                <a:solidFill>
                  <a:srgbClr val="C00000"/>
                </a:solidFill>
              </a:rPr>
              <a:t>người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lao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động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bị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tác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động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của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dịch</a:t>
            </a:r>
            <a:r>
              <a:rPr lang="en-US" sz="1600" dirty="0" smtClean="0">
                <a:solidFill>
                  <a:srgbClr val="C00000"/>
                </a:solidFill>
              </a:rPr>
              <a:t> Covid-19 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Nhất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quán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đồng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bộ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trong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phòng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chống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dịch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giữa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cấp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địa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phương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Tiếp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cận</a:t>
            </a:r>
            <a:r>
              <a:rPr lang="en-US" sz="1600" b="0" dirty="0" smtClean="0">
                <a:solidFill>
                  <a:schemeClr val="tx1"/>
                </a:solidFill>
              </a:rPr>
              <a:t> vaccine </a:t>
            </a:r>
            <a:r>
              <a:rPr lang="en-US" sz="1600" b="0" dirty="0" err="1" smtClean="0">
                <a:solidFill>
                  <a:schemeClr val="tx1"/>
                </a:solidFill>
              </a:rPr>
              <a:t>để</a:t>
            </a:r>
            <a:r>
              <a:rPr lang="en-US" sz="1600" b="0" dirty="0" smtClean="0">
                <a:solidFill>
                  <a:schemeClr val="tx1"/>
                </a:solidFill>
              </a:rPr>
              <a:t> “</a:t>
            </a:r>
            <a:r>
              <a:rPr lang="en-US" sz="1600" b="0" dirty="0" err="1" smtClean="0">
                <a:solidFill>
                  <a:schemeClr val="tx1"/>
                </a:solidFill>
              </a:rPr>
              <a:t>sống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chung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sống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cùng</a:t>
            </a:r>
            <a:r>
              <a:rPr lang="en-US" sz="1600" b="0" dirty="0" smtClean="0">
                <a:solidFill>
                  <a:schemeClr val="tx1"/>
                </a:solidFill>
              </a:rPr>
              <a:t>” </a:t>
            </a:r>
            <a:r>
              <a:rPr lang="en-US" sz="1600" b="0" dirty="0" err="1" smtClean="0">
                <a:solidFill>
                  <a:schemeClr val="tx1"/>
                </a:solidFill>
              </a:rPr>
              <a:t>dịch</a:t>
            </a:r>
            <a:r>
              <a:rPr lang="en-US" sz="1600" b="0" dirty="0" smtClean="0">
                <a:solidFill>
                  <a:schemeClr val="tx1"/>
                </a:solidFill>
              </a:rPr>
              <a:t> Covid-19;</a:t>
            </a: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Áp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dụng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nguyên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tắc</a:t>
            </a:r>
            <a:r>
              <a:rPr lang="en-US" sz="1600" b="0" dirty="0" smtClean="0">
                <a:solidFill>
                  <a:schemeClr val="tx1"/>
                </a:solidFill>
              </a:rPr>
              <a:t> y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để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đảm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bảo</a:t>
            </a:r>
            <a:r>
              <a:rPr lang="en-US" sz="1600" b="0" dirty="0" smtClean="0">
                <a:solidFill>
                  <a:schemeClr val="tx1"/>
                </a:solidFill>
              </a:rPr>
              <a:t> an </a:t>
            </a:r>
            <a:r>
              <a:rPr lang="en-US" sz="1600" b="0" dirty="0" err="1" smtClean="0">
                <a:solidFill>
                  <a:schemeClr val="tx1"/>
                </a:solidFill>
              </a:rPr>
              <a:t>toàn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sản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xuất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DN </a:t>
            </a:r>
            <a:r>
              <a:rPr lang="en-US" sz="1600" b="0" dirty="0" err="1" smtClean="0">
                <a:solidFill>
                  <a:schemeClr val="tx1"/>
                </a:solidFill>
              </a:rPr>
              <a:t>giữ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chân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người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lao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  <a:r>
              <a:rPr lang="en-US" sz="1600" b="0" dirty="0" err="1" smtClean="0">
                <a:solidFill>
                  <a:schemeClr val="tx1"/>
                </a:solidFill>
              </a:rPr>
              <a:t>đưa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người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lao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</a:rPr>
              <a:t> quay </a:t>
            </a:r>
            <a:r>
              <a:rPr lang="en-US" sz="1600" b="0" dirty="0" err="1" smtClean="0">
                <a:solidFill>
                  <a:schemeClr val="tx1"/>
                </a:solidFill>
              </a:rPr>
              <a:t>trở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lại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  <a:r>
              <a:rPr lang="en-US" sz="1600" b="0" dirty="0" err="1" smtClean="0">
                <a:solidFill>
                  <a:schemeClr val="tx1"/>
                </a:solidFill>
              </a:rPr>
              <a:t>ổn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định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tâm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lý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người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lao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Tháo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khó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về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dòng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tiến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sách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theo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đặc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thù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ngành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41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GIẢI PHÁP TRUNG VÀ DÀI HẠN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86106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Ươm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mầm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nuôi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dưỡng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tinh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thần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kinh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doanh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thúc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đẩy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tinh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thần</a:t>
            </a:r>
            <a:r>
              <a:rPr lang="en-US" sz="1600" dirty="0" smtClean="0">
                <a:solidFill>
                  <a:srgbClr val="C00000"/>
                </a:solidFill>
              </a:rPr>
              <a:t>, ý </a:t>
            </a:r>
            <a:r>
              <a:rPr lang="en-US" sz="1600" dirty="0" err="1" smtClean="0">
                <a:solidFill>
                  <a:srgbClr val="C00000"/>
                </a:solidFill>
              </a:rPr>
              <a:t>chí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khởi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nghiệp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Xây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dựng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chương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trình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truyền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lửa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khơi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gợi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thần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doanh</a:t>
            </a:r>
            <a:endParaRPr lang="en-US" sz="16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chương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trình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truyền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thông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về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khởi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nghiệp</a:t>
            </a:r>
            <a:endParaRPr lang="en-US" sz="16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sở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ươm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tạo</a:t>
            </a:r>
            <a:endParaRPr lang="en-US" sz="16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nâng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cao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năng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lực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khởi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nghiệp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cho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người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có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ý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tưởng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khả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thi</a:t>
            </a:r>
            <a:endParaRPr lang="en-US" sz="16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Khuyến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khích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hộ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“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thức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hóa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19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42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GIẢI PHÁP TRUNG VÀ DÀI HẠN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6106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Tiếp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tục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hoàn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thiện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cơ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chế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chính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sách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xây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dựng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môi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trường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kinh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doanh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thuận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lợi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thu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hút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đầu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tư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tư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nhân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thúc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đẩy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các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chủ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thể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kinh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tế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tư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nhân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phát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triển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Tiếp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tục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giảm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rào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cản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nhập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</a:rPr>
              <a:t>Cắt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giảm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điều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giảm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thiểu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thủ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tục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nhập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  <a:r>
              <a:rPr lang="en-US" sz="1600" b="0" dirty="0" err="1" smtClean="0">
                <a:solidFill>
                  <a:schemeClr val="tx1"/>
                </a:solidFill>
              </a:rPr>
              <a:t>tăng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cường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phối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hợp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trách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nhiệm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giải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trình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giữa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quan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liên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quan</a:t>
            </a:r>
            <a:r>
              <a:rPr lang="en-US" sz="1600" b="0" dirty="0" smtClean="0">
                <a:solidFill>
                  <a:schemeClr val="tx1"/>
                </a:solidFill>
              </a:rPr>
              <a:t>,…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Đảm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bảo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quyền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tự</a:t>
            </a:r>
            <a:r>
              <a:rPr lang="en-US" sz="1600" b="0" dirty="0" smtClean="0">
                <a:solidFill>
                  <a:schemeClr val="tx1"/>
                </a:solidFill>
              </a:rPr>
              <a:t> do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, an </a:t>
            </a:r>
            <a:r>
              <a:rPr lang="en-US" sz="1600" b="0" dirty="0" err="1" smtClean="0">
                <a:solidFill>
                  <a:schemeClr val="tx1"/>
                </a:solidFill>
              </a:rPr>
              <a:t>toàn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Cải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thể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đảm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bảo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quyền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sở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hữu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quyền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tài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sản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Môi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thuận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lợi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bình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đẳng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giữa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hình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thức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lý</a:t>
            </a:r>
            <a:r>
              <a:rPr lang="en-US" sz="1600" b="0" dirty="0" smtClean="0">
                <a:solidFill>
                  <a:schemeClr val="tx1"/>
                </a:solidFill>
              </a:rPr>
              <a:t>. 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Cải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thủ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tục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hành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khai</a:t>
            </a:r>
            <a:r>
              <a:rPr lang="en-US" sz="1600" b="0" dirty="0" smtClean="0">
                <a:solidFill>
                  <a:schemeClr val="tx1"/>
                </a:solidFill>
              </a:rPr>
              <a:t>, minh </a:t>
            </a:r>
            <a:r>
              <a:rPr lang="en-US" sz="1600" b="0" dirty="0" err="1" smtClean="0">
                <a:solidFill>
                  <a:schemeClr val="tx1"/>
                </a:solidFill>
              </a:rPr>
              <a:t>bạch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trách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nhiệm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giải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trình</a:t>
            </a:r>
            <a:r>
              <a:rPr lang="en-US" sz="1600" b="0" dirty="0">
                <a:solidFill>
                  <a:schemeClr val="tx1"/>
                </a:solidFill>
              </a:rPr>
              <a:t>.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mạnh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ứng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dụng</a:t>
            </a:r>
            <a:r>
              <a:rPr lang="en-US" sz="1600" b="0" dirty="0">
                <a:solidFill>
                  <a:schemeClr val="tx1"/>
                </a:solidFill>
              </a:rPr>
              <a:t> CNTT 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giảm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chi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phí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tuân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thủ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chi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phí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không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chính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thức</a:t>
            </a:r>
            <a:endParaRPr 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bình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đẳng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trong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tiếp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nguồn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lực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đặc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biệt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đất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đai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vốn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Đẩy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mạnh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phủ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điện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tử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phủ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5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43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GIẢI PHÁP TRUNG VÀ DÀI HẠN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71492"/>
            <a:ext cx="8763000" cy="4497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Thúc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đẩy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ứng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dụng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và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phát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triển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công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nghệ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đổi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mới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sáng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tạo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chuyển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đổi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số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tận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dụng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thành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tựu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Cách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mạng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công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nghiệp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lần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thứ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tư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ứng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phó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kịp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thời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những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bất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định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mang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tính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toàn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cầu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Thực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Đề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án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chuyển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quốc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gia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chương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trình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nghiệp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chuyển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Khuyến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khích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nghiệp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nhân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tham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đầu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quản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lý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khai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vận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hành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dịch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vụ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Xây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dựng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sở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tầng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nền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mới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dựa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đặc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biệt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sở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tầng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mềm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như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dữ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liệu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lớn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đảm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bảo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sự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liên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thông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khả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tiếp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cận</a:t>
            </a:r>
            <a:r>
              <a:rPr lang="en-US" sz="1600" b="0" dirty="0" smtClean="0">
                <a:solidFill>
                  <a:schemeClr val="tx1"/>
                </a:solidFill>
              </a:rPr>
              <a:t>,…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Khuyến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khích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nghiệp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nhân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tham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nghiên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cứu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mới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mang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trọng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điểm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quốc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gia</a:t>
            </a:r>
            <a:r>
              <a:rPr lang="en-US" sz="1600" b="0" dirty="0" smtClean="0">
                <a:solidFill>
                  <a:schemeClr val="tx1"/>
                </a:solidFill>
              </a:rPr>
              <a:t>. </a:t>
            </a:r>
            <a:r>
              <a:rPr lang="en-US" sz="1600" b="0" dirty="0" err="1" smtClean="0">
                <a:solidFill>
                  <a:schemeClr val="tx1"/>
                </a:solidFill>
              </a:rPr>
              <a:t>Mở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rộng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nâng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cao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hệ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thống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tiêu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chuẩn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quy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chuẩn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hài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hòa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với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tiêu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chuẩn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quốc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smtClean="0">
                <a:solidFill>
                  <a:schemeClr val="tx1"/>
                </a:solidFill>
              </a:rPr>
              <a:t>Ban </a:t>
            </a:r>
            <a:r>
              <a:rPr lang="en-US" sz="1600" b="0" dirty="0" err="1" smtClean="0">
                <a:solidFill>
                  <a:schemeClr val="tx1"/>
                </a:solidFill>
              </a:rPr>
              <a:t>hành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sách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khuyến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khích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nghiệp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dụng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làm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chủ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đại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lõi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sản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phẩm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có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chất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lượng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sức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cạnh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tranh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thân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thiện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với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môi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44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GIẢI PHÁP TRUNG VÀ DÀI HẠN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12" y="1219200"/>
            <a:ext cx="8582487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Thúc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đẩy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doanh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nghiệp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tư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nhân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tham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gia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sâu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vào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chuỗi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giá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trị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trong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nước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khu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vưc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quốc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tế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tận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dụng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hiệu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quả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các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hiệp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định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thương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mại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tự</a:t>
            </a:r>
            <a:r>
              <a:rPr lang="en-US" sz="1600" dirty="0" smtClean="0">
                <a:solidFill>
                  <a:srgbClr val="C00000"/>
                </a:solidFill>
              </a:rPr>
              <a:t> do.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điều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kiện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cường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liên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kết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giữa</a:t>
            </a:r>
            <a:r>
              <a:rPr lang="en-US" sz="1600" b="0" dirty="0" smtClean="0">
                <a:solidFill>
                  <a:schemeClr val="tx1"/>
                </a:solidFill>
              </a:rPr>
              <a:t> DNTN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DN FDI:</a:t>
            </a:r>
          </a:p>
          <a:p>
            <a:pPr marL="1200150" lvl="2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Thực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có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chương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trình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liên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kết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giữa</a:t>
            </a:r>
            <a:r>
              <a:rPr lang="en-US" sz="1600" b="0" dirty="0" smtClean="0">
                <a:solidFill>
                  <a:schemeClr val="tx1"/>
                </a:solidFill>
              </a:rPr>
              <a:t> DNNVV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DN FDI</a:t>
            </a:r>
          </a:p>
          <a:p>
            <a:pPr marL="1200150" lvl="2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Có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nghiệp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nội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địa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tiêu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chuẩn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trở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thành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cung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cấp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cho</a:t>
            </a:r>
            <a:r>
              <a:rPr lang="en-US" sz="1600" b="0" dirty="0" smtClean="0">
                <a:solidFill>
                  <a:schemeClr val="tx1"/>
                </a:solidFill>
              </a:rPr>
              <a:t> DN FDI</a:t>
            </a:r>
          </a:p>
          <a:p>
            <a:pPr marL="1200150" lvl="2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Xây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dựng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khai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hệ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thống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sở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dữ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liệu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về</a:t>
            </a:r>
            <a:r>
              <a:rPr lang="en-US" sz="1600" b="0" dirty="0" smtClean="0">
                <a:solidFill>
                  <a:schemeClr val="tx1"/>
                </a:solidFill>
              </a:rPr>
              <a:t> DNNVV, </a:t>
            </a:r>
            <a:r>
              <a:rPr lang="en-US" sz="1600" b="0" dirty="0" err="1" smtClean="0">
                <a:solidFill>
                  <a:schemeClr val="tx1"/>
                </a:solidFill>
              </a:rPr>
              <a:t>cung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cấp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đầy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đủ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thông</a:t>
            </a:r>
            <a:r>
              <a:rPr lang="en-US" sz="1600" b="0" dirty="0" smtClean="0">
                <a:solidFill>
                  <a:schemeClr val="tx1"/>
                </a:solidFill>
              </a:rPr>
              <a:t> tin </a:t>
            </a:r>
            <a:r>
              <a:rPr lang="en-US" sz="1600" b="0" dirty="0" err="1" smtClean="0">
                <a:solidFill>
                  <a:schemeClr val="tx1"/>
                </a:solidFill>
              </a:rPr>
              <a:t>về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lực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sản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phẩm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của</a:t>
            </a:r>
            <a:r>
              <a:rPr lang="en-US" sz="1600" b="0" dirty="0" smtClean="0">
                <a:solidFill>
                  <a:schemeClr val="tx1"/>
                </a:solidFill>
              </a:rPr>
              <a:t> DN </a:t>
            </a:r>
            <a:r>
              <a:rPr lang="en-US" sz="1600" b="0" dirty="0" err="1" smtClean="0">
                <a:solidFill>
                  <a:schemeClr val="tx1"/>
                </a:solidFill>
              </a:rPr>
              <a:t>cũng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như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hội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trong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nước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nước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ngoài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DN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có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thể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tiếp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cận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tìm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hiểu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về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chất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lượng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/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yêu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cầu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sản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phẩm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của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đối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tác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kết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nối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hợp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tác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với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nhau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</a:p>
          <a:p>
            <a:pPr marL="1200150" lvl="2" indent="-28575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DNTN </a:t>
            </a:r>
            <a:r>
              <a:rPr lang="en-US" sz="1600" b="0" dirty="0" err="1" smtClean="0">
                <a:solidFill>
                  <a:schemeClr val="tx1"/>
                </a:solidFill>
              </a:rPr>
              <a:t>xây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dựng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thương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nhận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diện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kết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nối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một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</a:rPr>
              <a:t> TĐKT </a:t>
            </a:r>
            <a:r>
              <a:rPr lang="en-US" sz="1600" b="0" dirty="0" err="1" smtClean="0">
                <a:solidFill>
                  <a:schemeClr val="tx1"/>
                </a:solidFill>
              </a:rPr>
              <a:t>có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mô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lớn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dẫn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dắt</a:t>
            </a:r>
            <a:r>
              <a:rPr lang="en-US" sz="1600" b="0" dirty="0" smtClean="0">
                <a:solidFill>
                  <a:schemeClr val="tx1"/>
                </a:solidFill>
              </a:rPr>
              <a:t> ở </a:t>
            </a:r>
            <a:r>
              <a:rPr lang="en-US" sz="1600" b="0" dirty="0" err="1" smtClean="0">
                <a:solidFill>
                  <a:schemeClr val="tx1"/>
                </a:solidFill>
              </a:rPr>
              <a:t>một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số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ngành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lĩnh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vực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vùng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Xây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dựng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Chương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trình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Việt</a:t>
            </a:r>
            <a:r>
              <a:rPr lang="en-US" sz="1600" b="0" dirty="0">
                <a:solidFill>
                  <a:schemeClr val="tx1"/>
                </a:solidFill>
              </a:rPr>
              <a:t> Nam </a:t>
            </a:r>
            <a:r>
              <a:rPr lang="en-US" sz="1600" b="0" dirty="0" err="1">
                <a:solidFill>
                  <a:schemeClr val="tx1"/>
                </a:solidFill>
              </a:rPr>
              <a:t>nâng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cao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đáp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ứng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định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tiêu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chuẩn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xuất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khẩu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 smtClean="0">
                <a:solidFill>
                  <a:schemeClr val="tx1"/>
                </a:solidFill>
              </a:rPr>
              <a:t>khai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FTA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cường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tham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chuỗi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cung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ứng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chuỗi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giá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toàn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cầu</a:t>
            </a:r>
            <a:endParaRPr lang="en-US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45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GIẢI PHÁP TRUNG VÀ DÀI HẠN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219200"/>
            <a:ext cx="87630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Phát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triển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các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doanh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nghiệp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quy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mô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vừa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và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lớn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hình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thành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một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số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tập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đoàn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kinh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tế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tư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nhân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Nhà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nước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kiến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điều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thuận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lợi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yên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tâm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cho</a:t>
            </a:r>
            <a:r>
              <a:rPr lang="en-US" sz="1600" b="0" dirty="0">
                <a:solidFill>
                  <a:schemeClr val="tx1"/>
                </a:solidFill>
              </a:rPr>
              <a:t> DN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Thúc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liên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kết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kết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nối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nhau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Xác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định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ngành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lĩnh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trọng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tâm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trọng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điểm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khuyến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khích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hỗ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trợ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DN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đầu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tư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phát</a:t>
            </a:r>
            <a:r>
              <a:rPr lang="en-US" sz="1600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sym typeface="Wingdings" panose="05000000000000000000" pitchFamily="2" charset="2"/>
              </a:rPr>
              <a:t>triển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Khuyến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khích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DN </a:t>
            </a:r>
            <a:r>
              <a:rPr lang="en-US" sz="1600" b="0" dirty="0" err="1">
                <a:solidFill>
                  <a:schemeClr val="tx1"/>
                </a:solidFill>
              </a:rPr>
              <a:t>xây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dựng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thương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hiệu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Đổi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mới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quản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lý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nhà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nước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nâng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cao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hiệu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lực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quản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lý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đối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với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khu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vực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kinh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tế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tư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nhân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Xây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dựng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bộ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máy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gọn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hiệu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lực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hiệu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quả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Đổi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phương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thức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lý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phù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hợp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quá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trình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hội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nhập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r>
              <a:rPr lang="en-US" sz="1600" b="0" dirty="0" err="1">
                <a:solidFill>
                  <a:schemeClr val="tx1"/>
                </a:solidFill>
              </a:rPr>
              <a:t>tăng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cường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liên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kết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phối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hợp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giữa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Trung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ương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vùng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địa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phương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Nâng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cao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lượng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ngũ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chức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viên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chức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Xây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dựng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nền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quốc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đại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Tiếp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tục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cải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cách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khu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vực</a:t>
            </a:r>
            <a:r>
              <a:rPr lang="en-US" sz="1600" dirty="0" smtClean="0">
                <a:solidFill>
                  <a:srgbClr val="C00000"/>
                </a:solidFill>
              </a:rPr>
              <a:t> DNNN </a:t>
            </a:r>
            <a:r>
              <a:rPr lang="en-US" sz="1600" dirty="0" err="1" smtClean="0">
                <a:solidFill>
                  <a:srgbClr val="C00000"/>
                </a:solidFill>
              </a:rPr>
              <a:t>và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hút</a:t>
            </a:r>
            <a:r>
              <a:rPr lang="en-US" sz="1600" dirty="0" smtClean="0">
                <a:solidFill>
                  <a:srgbClr val="C00000"/>
                </a:solidFill>
              </a:rPr>
              <a:t> FDI </a:t>
            </a:r>
            <a:r>
              <a:rPr lang="en-US" sz="1600" dirty="0" err="1" smtClean="0">
                <a:solidFill>
                  <a:srgbClr val="C00000"/>
                </a:solidFill>
              </a:rPr>
              <a:t>có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lựa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chọn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46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GIẢI PHÁP TRUNG VÀ DÀI HẠN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56556"/>
            <a:ext cx="8610600" cy="467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Nâng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cao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chất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lượng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nguồn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nhân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lực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doanh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nghiệp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Hoàn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thiện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sách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nguồn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nhân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lực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  <a:r>
              <a:rPr lang="en-US" sz="1600" b="0" dirty="0" err="1" smtClean="0">
                <a:solidFill>
                  <a:schemeClr val="tx1"/>
                </a:solidFill>
              </a:rPr>
              <a:t>thúc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đẩy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liên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kết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trong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đào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lại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mới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hệ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thống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dục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dạy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nghề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theo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hướng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hành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kỹ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người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lao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đáp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bối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cảnh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;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lại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người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lao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động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chuyển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nghề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nghiệp</a:t>
            </a:r>
            <a:r>
              <a:rPr lang="en-US" sz="1600" b="0" dirty="0" smtClean="0">
                <a:solidFill>
                  <a:schemeClr val="tx1"/>
                </a:solidFill>
              </a:rPr>
              <a:t>,…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Hoàn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thiện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thể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chế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nâng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cao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chất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lượng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quản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trị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doanh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nghiệp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Hoàn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luật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về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ty: </a:t>
            </a:r>
            <a:r>
              <a:rPr lang="en-US" sz="1600" b="0" dirty="0" err="1">
                <a:solidFill>
                  <a:schemeClr val="tx1"/>
                </a:solidFill>
              </a:rPr>
              <a:t>bảo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vệ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cổ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đông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nhà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r>
              <a:rPr lang="en-US" sz="1600" b="0" dirty="0" err="1">
                <a:solidFill>
                  <a:schemeClr val="tx1"/>
                </a:solidFill>
              </a:rPr>
              <a:t>quy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định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viên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lập</a:t>
            </a:r>
            <a:r>
              <a:rPr lang="en-US" sz="1600" b="0" dirty="0">
                <a:solidFill>
                  <a:schemeClr val="tx1"/>
                </a:solidFill>
              </a:rPr>
              <a:t> HĐQT, BKS;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khai</a:t>
            </a:r>
            <a:r>
              <a:rPr lang="en-US" sz="1600" b="0" dirty="0">
                <a:solidFill>
                  <a:schemeClr val="tx1"/>
                </a:solidFill>
              </a:rPr>
              <a:t> minh </a:t>
            </a:r>
            <a:r>
              <a:rPr lang="en-US" sz="1600" b="0" dirty="0" err="1">
                <a:solidFill>
                  <a:schemeClr val="tx1"/>
                </a:solidFill>
              </a:rPr>
              <a:t>bạch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thông</a:t>
            </a:r>
            <a:r>
              <a:rPr lang="en-US" sz="1600" b="0" dirty="0">
                <a:solidFill>
                  <a:schemeClr val="tx1"/>
                </a:solidFill>
              </a:rPr>
              <a:t> tin.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Đào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nâng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cao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nhận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thức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vai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trò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đặc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biệt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đối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tượng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DN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Thực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hiện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bình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đẳng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giới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thúc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đẩy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doanh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nghiệp</a:t>
            </a:r>
            <a:r>
              <a:rPr lang="en-US" sz="1600" dirty="0">
                <a:solidFill>
                  <a:srgbClr val="C00000"/>
                </a:solidFill>
              </a:rPr>
              <a:t> do </a:t>
            </a:r>
            <a:r>
              <a:rPr lang="en-US" sz="1600" dirty="0" err="1">
                <a:solidFill>
                  <a:srgbClr val="C00000"/>
                </a:solidFill>
              </a:rPr>
              <a:t>phụ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nữ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làm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chủ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trao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quyền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kinh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tế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cho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phụ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nữ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C00000"/>
                </a:solidFill>
              </a:rPr>
              <a:t>Tiếp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tục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tuyên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truyền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thực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hiện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Cuộc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vận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động</a:t>
            </a:r>
            <a:r>
              <a:rPr lang="en-US" sz="1600" dirty="0">
                <a:solidFill>
                  <a:srgbClr val="C00000"/>
                </a:solidFill>
              </a:rPr>
              <a:t> “</a:t>
            </a:r>
            <a:r>
              <a:rPr lang="en-US" sz="1600" dirty="0" err="1">
                <a:solidFill>
                  <a:srgbClr val="C00000"/>
                </a:solidFill>
              </a:rPr>
              <a:t>Người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Việt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ưu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tiên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dùng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hàng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err="1">
                <a:solidFill>
                  <a:srgbClr val="C00000"/>
                </a:solidFill>
              </a:rPr>
              <a:t>Việt</a:t>
            </a:r>
            <a:r>
              <a:rPr lang="en-US" sz="1600" dirty="0" smtClean="0">
                <a:solidFill>
                  <a:srgbClr val="C00000"/>
                </a:solidFill>
              </a:rPr>
              <a:t>”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47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ĐỀ XUẤT VỚI DOANH NGHIỆP, HỘ KINH DOANH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654" y="1219200"/>
            <a:ext cx="8780755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Tiếp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tục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phát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huy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nêu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cao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tinh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thần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dân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tộc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hợp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tác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kết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nối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hình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thành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cộng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đồng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doanh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nghiệp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Việt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mạnh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xây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dựng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nền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kinh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tế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tự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chủ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Điều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chỉnh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thích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ứng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với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bối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cảnh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mới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Áp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dụng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công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chuyển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số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Chú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trọng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nâng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cao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mô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xây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dựng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chuẩn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lượng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quy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trình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xuất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từng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khâu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để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phẩm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đáp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ứng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yêu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về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số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lượng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chất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lượng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đảm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bảo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tín</a:t>
            </a:r>
            <a:r>
              <a:rPr lang="en-US" sz="1600" b="0" dirty="0" smtClean="0">
                <a:solidFill>
                  <a:schemeClr val="tx1"/>
                </a:solidFill>
              </a:rPr>
              <a:t>// </a:t>
            </a:r>
            <a:r>
              <a:rPr lang="en-US" sz="1600" b="0" dirty="0" err="1" smtClean="0">
                <a:solidFill>
                  <a:schemeClr val="tx1"/>
                </a:solidFill>
              </a:rPr>
              <a:t>chuẩn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hóa</a:t>
            </a:r>
            <a:r>
              <a:rPr lang="en-US" sz="1600" b="0" dirty="0" smtClean="0">
                <a:solidFill>
                  <a:schemeClr val="tx1"/>
                </a:solidFill>
              </a:rPr>
              <a:t> SXKD </a:t>
            </a:r>
            <a:r>
              <a:rPr lang="en-US" sz="1600" b="0" dirty="0" err="1" smtClean="0">
                <a:solidFill>
                  <a:schemeClr val="tx1"/>
                </a:solidFill>
              </a:rPr>
              <a:t>để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đáp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yêu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cầu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tiêu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chí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quốc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Cần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đầu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giai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đoạn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nghiên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cứu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để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nắm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bắt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xu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hướng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thay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cầu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giai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đoạn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thiết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sản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phẩm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nhằm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ra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nhiều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giá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trị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tăng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smtClean="0">
                <a:solidFill>
                  <a:schemeClr val="tx1"/>
                </a:solidFill>
              </a:rPr>
              <a:t>T</a:t>
            </a:r>
            <a:r>
              <a:rPr lang="vi-VN" sz="1600" b="0" dirty="0" smtClean="0">
                <a:solidFill>
                  <a:schemeClr val="tx1"/>
                </a:solidFill>
              </a:rPr>
              <a:t>ăng </a:t>
            </a:r>
            <a:r>
              <a:rPr lang="vi-VN" sz="1600" b="0" dirty="0">
                <a:solidFill>
                  <a:schemeClr val="tx1"/>
                </a:solidFill>
              </a:rPr>
              <a:t>cường liên kết, hợp tác kinh </a:t>
            </a:r>
            <a:r>
              <a:rPr lang="vi-VN" sz="1600" b="0" dirty="0" smtClean="0">
                <a:solidFill>
                  <a:schemeClr val="tx1"/>
                </a:solidFill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</a:rPr>
              <a:t>,</a:t>
            </a:r>
            <a:r>
              <a:rPr lang="vi-VN" sz="1600" b="0" dirty="0" smtClean="0">
                <a:solidFill>
                  <a:schemeClr val="tx1"/>
                </a:solidFill>
              </a:rPr>
              <a:t> </a:t>
            </a:r>
            <a:r>
              <a:rPr lang="vi-VN" sz="1600" b="0" dirty="0">
                <a:solidFill>
                  <a:schemeClr val="tx1"/>
                </a:solidFill>
              </a:rPr>
              <a:t>phát triển các chuỗi sản xuất, chuỗi giá trị, nâng cao giá trị gia tăng của sản phẩm, dịch </a:t>
            </a:r>
            <a:r>
              <a:rPr lang="vi-VN" sz="1600" b="0" dirty="0" smtClean="0">
                <a:solidFill>
                  <a:schemeClr val="tx1"/>
                </a:solidFill>
              </a:rPr>
              <a:t>vụ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vi-VN" sz="1600" b="0" dirty="0" smtClean="0">
                <a:solidFill>
                  <a:schemeClr val="tx1"/>
                </a:solidFill>
              </a:rPr>
              <a:t> </a:t>
            </a:r>
            <a:r>
              <a:rPr lang="vi-VN" sz="1600" b="0" dirty="0">
                <a:solidFill>
                  <a:schemeClr val="tx1"/>
                </a:solidFill>
              </a:rPr>
              <a:t>tiến tới nấc thang cao hơn trong chuỗi giá trị khu vực và toàn cầu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Đổi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mô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hình</a:t>
            </a:r>
            <a:r>
              <a:rPr lang="en-US" sz="1600" b="0" dirty="0" smtClean="0">
                <a:solidFill>
                  <a:schemeClr val="tx1"/>
                </a:solidFill>
              </a:rPr>
              <a:t> SXKD </a:t>
            </a:r>
            <a:r>
              <a:rPr lang="en-US" sz="1600" b="0" dirty="0" err="1" smtClean="0">
                <a:solidFill>
                  <a:schemeClr val="tx1"/>
                </a:solidFill>
              </a:rPr>
              <a:t>gắn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mục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tiêu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bền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vững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5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0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371600"/>
            <a:ext cx="8839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MỘT SỐ VẤN </a:t>
            </a:r>
            <a:r>
              <a:rPr lang="en-US" sz="2400" kern="0" dirty="0">
                <a:latin typeface="+mj-lt"/>
                <a:ea typeface="+mj-ea"/>
                <a:cs typeface="+mj-cs"/>
              </a:rPr>
              <a:t>ĐỀ CƠ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BẢN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107258"/>
              </p:ext>
            </p:extLst>
          </p:nvPr>
        </p:nvGraphicFramePr>
        <p:xfrm>
          <a:off x="152400" y="1143000"/>
          <a:ext cx="8839200" cy="485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0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b="0" kern="1200" baseline="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8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84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11937" y="1572030"/>
            <a:ext cx="2173311" cy="41437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</a:rPr>
              <a:t>Vai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</a:rPr>
              <a:t>trò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</a:rPr>
              <a:t>của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accent5">
                    <a:lumMod val="50000"/>
                  </a:schemeClr>
                </a:solidFill>
              </a:rPr>
              <a:t>nước</a:t>
            </a:r>
            <a:endParaRPr lang="en-US" sz="1500" dirty="0">
              <a:solidFill>
                <a:schemeClr val="accent5">
                  <a:lumMod val="50000"/>
                </a:schemeClr>
              </a:solidFill>
            </a:endParaRPr>
          </a:p>
          <a:p>
            <a:pPr marL="214303" indent="-214303" algn="just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Tạo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lập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môi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trường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pháp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luật</a:t>
            </a:r>
            <a:endParaRPr lang="en-US" sz="1500" b="0" dirty="0">
              <a:solidFill>
                <a:schemeClr val="tx1"/>
              </a:solidFill>
            </a:endParaRPr>
          </a:p>
          <a:p>
            <a:pPr marL="214303" indent="-214303" algn="just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Tạo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lập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và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định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hình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thị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trường</a:t>
            </a:r>
            <a:r>
              <a:rPr lang="en-US" sz="1500" b="0" dirty="0">
                <a:solidFill>
                  <a:schemeClr val="tx1"/>
                </a:solidFill>
              </a:rPr>
              <a:t>, </a:t>
            </a:r>
            <a:r>
              <a:rPr lang="en-US" sz="1500" b="0" dirty="0" err="1">
                <a:solidFill>
                  <a:schemeClr val="tx1"/>
                </a:solidFill>
              </a:rPr>
              <a:t>định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hướng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hoạt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động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</a:p>
          <a:p>
            <a:pPr marL="214303" indent="-214303" algn="just">
              <a:lnSpc>
                <a:spcPct val="120000"/>
              </a:lnSpc>
              <a:buFontTx/>
              <a:buChar char="-"/>
            </a:pPr>
            <a:r>
              <a:rPr lang="en-US" sz="1500" b="0" dirty="0">
                <a:solidFill>
                  <a:schemeClr val="tx1"/>
                </a:solidFill>
              </a:rPr>
              <a:t>Ban </a:t>
            </a:r>
            <a:r>
              <a:rPr lang="en-US" sz="1500" b="0" dirty="0" err="1">
                <a:solidFill>
                  <a:schemeClr val="tx1"/>
                </a:solidFill>
              </a:rPr>
              <a:t>hành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và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thực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hiện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cơ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chế</a:t>
            </a:r>
            <a:r>
              <a:rPr lang="en-US" sz="1500" b="0" dirty="0">
                <a:solidFill>
                  <a:schemeClr val="tx1"/>
                </a:solidFill>
              </a:rPr>
              <a:t>, </a:t>
            </a:r>
            <a:r>
              <a:rPr lang="en-US" sz="1500" b="0" dirty="0" err="1">
                <a:solidFill>
                  <a:schemeClr val="tx1"/>
                </a:solidFill>
              </a:rPr>
              <a:t>chính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sách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tạo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điều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kiên</a:t>
            </a:r>
            <a:r>
              <a:rPr lang="en-US" sz="1500" b="0" dirty="0">
                <a:solidFill>
                  <a:schemeClr val="tx1"/>
                </a:solidFill>
              </a:rPr>
              <a:t>, </a:t>
            </a:r>
            <a:r>
              <a:rPr lang="en-US" sz="1500" b="0" dirty="0" err="1">
                <a:solidFill>
                  <a:schemeClr val="tx1"/>
                </a:solidFill>
              </a:rPr>
              <a:t>hỗ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 smtClean="0">
                <a:solidFill>
                  <a:schemeClr val="tx1"/>
                </a:solidFill>
              </a:rPr>
              <a:t>trợ</a:t>
            </a:r>
            <a:endParaRPr lang="en-US" sz="1500" b="0" dirty="0">
              <a:solidFill>
                <a:schemeClr val="tx1"/>
              </a:solidFill>
            </a:endParaRPr>
          </a:p>
          <a:p>
            <a:pPr marL="214303" indent="-214303" algn="just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Tạo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lập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các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cơ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sở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nền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tảng</a:t>
            </a:r>
            <a:endParaRPr lang="en-US" sz="1500" b="0" dirty="0">
              <a:solidFill>
                <a:schemeClr val="tx1"/>
              </a:solidFill>
            </a:endParaRPr>
          </a:p>
          <a:p>
            <a:pPr marL="214303" indent="-214303" algn="just">
              <a:lnSpc>
                <a:spcPct val="120000"/>
              </a:lnSpc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2975" y="1658962"/>
            <a:ext cx="5834131" cy="40568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9910" y="1739690"/>
            <a:ext cx="5554015" cy="492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/>
              <a:t>Năng</a:t>
            </a:r>
            <a:r>
              <a:rPr lang="en-US" sz="1500" b="1" dirty="0"/>
              <a:t> </a:t>
            </a:r>
            <a:r>
              <a:rPr lang="en-US" sz="1500" b="1" dirty="0" err="1"/>
              <a:t>lực</a:t>
            </a:r>
            <a:r>
              <a:rPr lang="en-US" sz="1500" b="1" dirty="0"/>
              <a:t> </a:t>
            </a:r>
            <a:r>
              <a:rPr lang="en-US" sz="1500" b="1" dirty="0" err="1"/>
              <a:t>của</a:t>
            </a:r>
            <a:r>
              <a:rPr lang="en-US" sz="1500" b="1" dirty="0"/>
              <a:t> </a:t>
            </a:r>
            <a:r>
              <a:rPr lang="en-US" sz="1500" b="1" dirty="0" err="1"/>
              <a:t>khu</a:t>
            </a:r>
            <a:r>
              <a:rPr lang="en-US" sz="1500" b="1" dirty="0"/>
              <a:t> </a:t>
            </a:r>
            <a:r>
              <a:rPr lang="en-US" sz="1500" b="1" dirty="0" err="1"/>
              <a:t>vực</a:t>
            </a:r>
            <a:r>
              <a:rPr lang="en-US" sz="1500" b="1" dirty="0"/>
              <a:t> </a:t>
            </a:r>
            <a:r>
              <a:rPr lang="en-US" sz="1500" b="1" dirty="0" err="1"/>
              <a:t>kinh</a:t>
            </a:r>
            <a:r>
              <a:rPr lang="en-US" sz="1500" b="1" dirty="0"/>
              <a:t> </a:t>
            </a:r>
            <a:r>
              <a:rPr lang="en-US" sz="1500" b="1" dirty="0" err="1"/>
              <a:t>tế</a:t>
            </a:r>
            <a:r>
              <a:rPr lang="en-US" sz="1500" b="1" dirty="0"/>
              <a:t> </a:t>
            </a:r>
            <a:r>
              <a:rPr lang="en-US" sz="1500" b="1" dirty="0" err="1"/>
              <a:t>tư</a:t>
            </a:r>
            <a:r>
              <a:rPr lang="en-US" sz="1500" b="1" dirty="0"/>
              <a:t> </a:t>
            </a:r>
            <a:r>
              <a:rPr lang="en-US" sz="1500" b="1" dirty="0" err="1"/>
              <a:t>nhân</a:t>
            </a:r>
            <a:endParaRPr lang="en-US" sz="15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17643" y="2232306"/>
            <a:ext cx="1579272" cy="40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19908" y="2634535"/>
            <a:ext cx="2366492" cy="2849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5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</a:rPr>
              <a:t>Năng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</a:rPr>
              <a:t>lực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</a:rPr>
              <a:t>cạnh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</a:rPr>
              <a:t>tranh</a:t>
            </a:r>
            <a:endParaRPr lang="en-US" sz="15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57162" indent="-257162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Số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lượng</a:t>
            </a:r>
            <a:r>
              <a:rPr lang="en-US" sz="1500" b="0" dirty="0">
                <a:solidFill>
                  <a:schemeClr val="tx1"/>
                </a:solidFill>
              </a:rPr>
              <a:t>, </a:t>
            </a:r>
            <a:r>
              <a:rPr lang="en-US" sz="1500" b="0" dirty="0" err="1">
                <a:solidFill>
                  <a:schemeClr val="tx1"/>
                </a:solidFill>
              </a:rPr>
              <a:t>quy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mô</a:t>
            </a:r>
            <a:endParaRPr lang="en-US" sz="1500" b="0" dirty="0">
              <a:solidFill>
                <a:schemeClr val="tx1"/>
              </a:solidFill>
            </a:endParaRPr>
          </a:p>
          <a:p>
            <a:pPr marL="257162" indent="-257162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Năng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suất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lao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động</a:t>
            </a:r>
            <a:endParaRPr lang="en-US" sz="1500" b="0" dirty="0">
              <a:solidFill>
                <a:schemeClr val="tx1"/>
              </a:solidFill>
            </a:endParaRPr>
          </a:p>
          <a:p>
            <a:pPr marL="257162" indent="-257162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Năng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lực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công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nghệ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và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đổi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mới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sáng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tạo</a:t>
            </a:r>
            <a:r>
              <a:rPr lang="en-US" sz="1500" b="0" dirty="0">
                <a:solidFill>
                  <a:schemeClr val="tx1"/>
                </a:solidFill>
              </a:rPr>
              <a:t>; </a:t>
            </a:r>
          </a:p>
          <a:p>
            <a:pPr marL="257162" indent="-257162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Năng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lực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tổ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chức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quản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lý</a:t>
            </a:r>
            <a:r>
              <a:rPr lang="en-US" sz="1500" b="0" dirty="0">
                <a:solidFill>
                  <a:schemeClr val="tx1"/>
                </a:solidFill>
              </a:rPr>
              <a:t>; </a:t>
            </a:r>
          </a:p>
          <a:p>
            <a:pPr marL="257162" indent="-257162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Năng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lực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hợp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tác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và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khả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năng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tham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gia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chuỗi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giá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trị</a:t>
            </a:r>
            <a:endParaRPr lang="en-US" sz="1500" b="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52029" y="2634536"/>
            <a:ext cx="1563171" cy="2849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5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</a:rPr>
              <a:t>Năng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</a:rPr>
              <a:t>lực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</a:rPr>
              <a:t>hoạt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500" b="1" i="1" dirty="0" err="1" smtClean="0">
                <a:solidFill>
                  <a:schemeClr val="accent6">
                    <a:lumMod val="50000"/>
                  </a:schemeClr>
                </a:solidFill>
              </a:rPr>
              <a:t>động</a:t>
            </a:r>
            <a:endParaRPr lang="en-US" sz="15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</a:pPr>
            <a:endParaRPr lang="en-US" sz="15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57162" indent="-257162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Hiệu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quả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hoạt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động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sản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xuất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kinh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doanh</a:t>
            </a:r>
            <a:endParaRPr lang="en-US" sz="1500" b="0" dirty="0">
              <a:solidFill>
                <a:schemeClr val="tx1"/>
              </a:solidFill>
            </a:endParaRPr>
          </a:p>
          <a:p>
            <a:pPr marL="257162" indent="-257162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Đóng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góp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phát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triển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kinh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tế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xã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hội</a:t>
            </a:r>
            <a:endParaRPr lang="en-US" sz="1500" b="0" dirty="0">
              <a:solidFill>
                <a:schemeClr val="tx1"/>
              </a:solidFill>
            </a:endParaRPr>
          </a:p>
          <a:p>
            <a:pPr marL="257162" indent="-257162">
              <a:lnSpc>
                <a:spcPct val="120000"/>
              </a:lnSpc>
              <a:buFontTx/>
              <a:buChar char="-"/>
            </a:pP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  <a:p>
            <a:pPr marL="257162" indent="-257162">
              <a:lnSpc>
                <a:spcPct val="120000"/>
              </a:lnSpc>
              <a:buFontTx/>
              <a:buChar char="-"/>
            </a:pP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14824" y="2634535"/>
            <a:ext cx="1248176" cy="28696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</a:rPr>
              <a:t>Khả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</a:rPr>
              <a:t>năng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</a:rPr>
              <a:t>chống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500" b="1" i="1" dirty="0" err="1" smtClean="0">
                <a:solidFill>
                  <a:schemeClr val="accent6">
                    <a:lumMod val="50000"/>
                  </a:schemeClr>
                </a:solidFill>
              </a:rPr>
              <a:t>chịu</a:t>
            </a:r>
            <a:endParaRPr lang="en-US" sz="15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endParaRPr lang="en-US" sz="15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214303" indent="-214303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Khả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năng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ứng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phó</a:t>
            </a:r>
            <a:endParaRPr lang="en-US" sz="1500" b="0" dirty="0">
              <a:solidFill>
                <a:schemeClr val="tx1"/>
              </a:solidFill>
            </a:endParaRPr>
          </a:p>
          <a:p>
            <a:pPr marL="214303" indent="-214303">
              <a:lnSpc>
                <a:spcPct val="120000"/>
              </a:lnSpc>
              <a:buFontTx/>
              <a:buChar char="-"/>
            </a:pPr>
            <a:r>
              <a:rPr lang="en-US" sz="1500" b="0" dirty="0" err="1">
                <a:solidFill>
                  <a:schemeClr val="tx1"/>
                </a:solidFill>
              </a:rPr>
              <a:t>Tình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hình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rút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lui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khỏi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thị</a:t>
            </a:r>
            <a:r>
              <a:rPr lang="en-US" sz="1500" b="0" dirty="0">
                <a:solidFill>
                  <a:schemeClr val="tx1"/>
                </a:solidFill>
              </a:rPr>
              <a:t> </a:t>
            </a:r>
            <a:r>
              <a:rPr lang="en-US" sz="1500" b="0" dirty="0" err="1">
                <a:solidFill>
                  <a:schemeClr val="tx1"/>
                </a:solidFill>
              </a:rPr>
              <a:t>trường</a:t>
            </a:r>
            <a:endParaRPr lang="en-US" sz="1500" b="0" dirty="0">
              <a:solidFill>
                <a:schemeClr val="tx1"/>
              </a:solidFill>
            </a:endParaRPr>
          </a:p>
          <a:p>
            <a:pPr marL="214303" indent="-214303">
              <a:lnSpc>
                <a:spcPct val="120000"/>
              </a:lnSpc>
              <a:buFontTx/>
              <a:buChar char="-"/>
            </a:pP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  <a:p>
            <a:pPr marL="214303" indent="-214303">
              <a:lnSpc>
                <a:spcPct val="120000"/>
              </a:lnSpc>
              <a:buFontTx/>
              <a:buChar char="-"/>
            </a:pP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685249" y="3049881"/>
            <a:ext cx="347729" cy="59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96915" y="2232307"/>
            <a:ext cx="618187" cy="402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96915" y="2232307"/>
            <a:ext cx="2197459" cy="402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47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 smtClean="0">
                <a:latin typeface="+mj-lt"/>
                <a:ea typeface="+mj-ea"/>
                <a:cs typeface="+mj-cs"/>
              </a:rPr>
              <a:t>ĐỀ XUẤT VỚI DOANH NGHIỆP, HỘ KINH DOANH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654" y="1219200"/>
            <a:ext cx="8780755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Nâng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cao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năng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lực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quản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trị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năng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lực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quản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lý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Phát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triển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nguồn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nhân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lực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nguồn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nhân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đáp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ứng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yêu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đổi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nghệ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quy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trình</a:t>
            </a:r>
            <a:r>
              <a:rPr lang="en-US" sz="1600" b="0" dirty="0">
                <a:solidFill>
                  <a:schemeClr val="tx1"/>
                </a:solidFill>
              </a:rPr>
              <a:t> SXKD, </a:t>
            </a:r>
            <a:r>
              <a:rPr lang="en-US" sz="1600" b="0" dirty="0" err="1">
                <a:solidFill>
                  <a:schemeClr val="tx1"/>
                </a:solidFill>
              </a:rPr>
              <a:t>tham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chuỗi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giá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vực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toàn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cầu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Đ</a:t>
            </a:r>
            <a:r>
              <a:rPr lang="en-US" sz="1600" b="0" dirty="0" err="1" smtClean="0">
                <a:solidFill>
                  <a:schemeClr val="tx1"/>
                </a:solidFill>
              </a:rPr>
              <a:t>ào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bồi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dưỡng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nguồn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nhân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lực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đáp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ứng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yêu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cầu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phát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triển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theo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hướng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trang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bị</a:t>
            </a:r>
            <a:r>
              <a:rPr lang="en-US" sz="1600" b="0" dirty="0" smtClean="0">
                <a:solidFill>
                  <a:schemeClr val="tx1"/>
                </a:solidFill>
              </a:rPr>
              <a:t> tri </a:t>
            </a:r>
            <a:r>
              <a:rPr lang="en-US" sz="1600" b="0" dirty="0" err="1" smtClean="0">
                <a:solidFill>
                  <a:schemeClr val="tx1"/>
                </a:solidFill>
              </a:rPr>
              <a:t>thức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</a:rPr>
              <a:t>kỹ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.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Xây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dựng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văn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hóa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doanh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nghiệp</a:t>
            </a:r>
            <a:r>
              <a:rPr lang="en-US" sz="1600" dirty="0" smtClean="0">
                <a:solidFill>
                  <a:srgbClr val="C00000"/>
                </a:solidFill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</a:rPr>
              <a:t>tiếp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tục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thực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hiện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tốt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trách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nhiệm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xã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hội</a:t>
            </a: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rgbClr val="C00000"/>
                </a:solidFill>
              </a:rPr>
              <a:t>Hộ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kinh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doanh</a:t>
            </a:r>
            <a:r>
              <a:rPr lang="en-US" sz="1600" dirty="0" smtClean="0">
                <a:solidFill>
                  <a:srgbClr val="C00000"/>
                </a:solidFill>
              </a:rPr>
              <a:t> “</a:t>
            </a:r>
            <a:r>
              <a:rPr lang="en-US" sz="1600" dirty="0" err="1" smtClean="0">
                <a:solidFill>
                  <a:srgbClr val="C00000"/>
                </a:solidFill>
              </a:rPr>
              <a:t>chính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thức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hóa</a:t>
            </a:r>
            <a:r>
              <a:rPr lang="en-US" sz="1600" dirty="0" smtClean="0">
                <a:solidFill>
                  <a:srgbClr val="C00000"/>
                </a:solidFill>
              </a:rPr>
              <a:t>” </a:t>
            </a:r>
            <a:r>
              <a:rPr lang="en-US" sz="1600" dirty="0" err="1" smtClean="0">
                <a:solidFill>
                  <a:srgbClr val="C00000"/>
                </a:solidFill>
              </a:rPr>
              <a:t>để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phát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triển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bền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vững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</a:rPr>
              <a:t>hơn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526" y="1295400"/>
            <a:ext cx="8229600" cy="4943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2000" dirty="0"/>
          </a:p>
          <a:p>
            <a:pPr algn="ctr">
              <a:buFont typeface="Wingdings" pitchFamily="2" charset="2"/>
              <a:buNone/>
            </a:pPr>
            <a:endParaRPr lang="en-US" sz="2000" dirty="0"/>
          </a:p>
          <a:p>
            <a:pPr algn="ctr">
              <a:buFont typeface="Wingdings" pitchFamily="2" charset="2"/>
              <a:buNone/>
            </a:pPr>
            <a:endParaRPr lang="en-US" sz="2000" dirty="0"/>
          </a:p>
          <a:p>
            <a:pPr algn="ctr">
              <a:buFont typeface="Wingdings" pitchFamily="2" charset="2"/>
              <a:buNone/>
            </a:pPr>
            <a:r>
              <a:rPr lang="en-US" sz="3200" dirty="0"/>
              <a:t>XIN TRÂN TRỌNG </a:t>
            </a:r>
            <a:r>
              <a:rPr lang="en-US" sz="3200" dirty="0" smtClean="0"/>
              <a:t>CẢM </a:t>
            </a:r>
            <a:r>
              <a:rPr lang="en-US" sz="3200" dirty="0"/>
              <a:t>ƠN !</a:t>
            </a:r>
          </a:p>
        </p:txBody>
      </p:sp>
    </p:spTree>
    <p:extLst>
      <p:ext uri="{BB962C8B-B14F-4D97-AF65-F5344CB8AC3E}">
        <p14:creationId xmlns:p14="http://schemas.microsoft.com/office/powerpoint/2010/main" val="34445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6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0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371600"/>
            <a:ext cx="8839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KINH NGHIỆM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QUỐC TẾ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43000"/>
            <a:ext cx="339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nghiệm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Trung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588532"/>
            <a:ext cx="3740726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Năng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lực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cạnh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tranh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tăng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mạnh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Số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lượng</a:t>
            </a:r>
            <a:r>
              <a:rPr lang="en-US" sz="1600" b="0" dirty="0">
                <a:solidFill>
                  <a:schemeClr val="tx1"/>
                </a:solidFill>
              </a:rPr>
              <a:t>: 2017: </a:t>
            </a:r>
            <a:r>
              <a:rPr lang="en-US" sz="1600" b="0" dirty="0" err="1">
                <a:solidFill>
                  <a:schemeClr val="tx1"/>
                </a:solidFill>
              </a:rPr>
              <a:t>hơn</a:t>
            </a:r>
            <a:r>
              <a:rPr lang="en-US" sz="1600" b="0" dirty="0">
                <a:solidFill>
                  <a:schemeClr val="tx1"/>
                </a:solidFill>
              </a:rPr>
              <a:t> 27 </a:t>
            </a:r>
            <a:r>
              <a:rPr lang="en-US" sz="1600" b="0" dirty="0" err="1">
                <a:solidFill>
                  <a:schemeClr val="tx1"/>
                </a:solidFill>
              </a:rPr>
              <a:t>triệu</a:t>
            </a:r>
            <a:r>
              <a:rPr lang="en-US" sz="1600" b="0" dirty="0">
                <a:solidFill>
                  <a:schemeClr val="tx1"/>
                </a:solidFill>
              </a:rPr>
              <a:t> DN; 65 </a:t>
            </a:r>
            <a:r>
              <a:rPr lang="en-US" sz="1600" b="0" dirty="0" err="1">
                <a:solidFill>
                  <a:schemeClr val="tx1"/>
                </a:solidFill>
              </a:rPr>
              <a:t>triệu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hộ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Quy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mô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en-US" sz="1600" b="0" dirty="0" err="1">
                <a:solidFill>
                  <a:schemeClr val="tx1"/>
                </a:solidFill>
              </a:rPr>
              <a:t>Vốn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ký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mạnh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r>
              <a:rPr lang="en-US" sz="1600" b="0" dirty="0" err="1">
                <a:solidFill>
                  <a:schemeClr val="tx1"/>
                </a:solidFill>
              </a:rPr>
              <a:t>Vị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thế</a:t>
            </a:r>
            <a:r>
              <a:rPr lang="en-US" sz="1600" b="0" dirty="0">
                <a:solidFill>
                  <a:schemeClr val="tx1"/>
                </a:solidFill>
              </a:rPr>
              <a:t> DN </a:t>
            </a:r>
            <a:r>
              <a:rPr lang="en-US" sz="1600" b="0" dirty="0" err="1">
                <a:solidFill>
                  <a:schemeClr val="tx1"/>
                </a:solidFill>
              </a:rPr>
              <a:t>Trung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Quốc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thế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giới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457176" lvl="1">
              <a:lnSpc>
                <a:spcPct val="120000"/>
              </a:lnSpc>
            </a:pPr>
            <a:endParaRPr lang="en-US" sz="1600" dirty="0"/>
          </a:p>
          <a:p>
            <a:pPr marL="285736" indent="-28573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Hiệu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quả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hoạt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động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Hiệu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hoạt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động</a:t>
            </a:r>
            <a:r>
              <a:rPr lang="en-US" sz="1600" b="0" dirty="0">
                <a:solidFill>
                  <a:schemeClr val="tx1"/>
                </a:solidFill>
              </a:rPr>
              <a:t> SXKD</a:t>
            </a: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Đóng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góp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lớn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tế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việc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làm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thu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nhập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r>
              <a:rPr lang="en-US" sz="1600" b="0" dirty="0" err="1">
                <a:solidFill>
                  <a:schemeClr val="tx1"/>
                </a:solidFill>
              </a:rPr>
              <a:t>tăng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trưởng</a:t>
            </a:r>
            <a:r>
              <a:rPr lang="en-US" sz="1600" b="0" dirty="0">
                <a:solidFill>
                  <a:schemeClr val="tx1"/>
                </a:solidFill>
              </a:rPr>
              <a:t> GDP;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nước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ngoài</a:t>
            </a:r>
            <a:r>
              <a:rPr lang="en-US" sz="1600" b="0" dirty="0">
                <a:solidFill>
                  <a:schemeClr val="tx1"/>
                </a:solidFill>
              </a:rPr>
              <a:t> XNK; KHCN, </a:t>
            </a:r>
            <a:r>
              <a:rPr lang="en-US" sz="1600" b="0" dirty="0" err="1">
                <a:solidFill>
                  <a:schemeClr val="tx1"/>
                </a:solidFill>
              </a:rPr>
              <a:t>đổi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5375" y="1205639"/>
            <a:ext cx="40815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500" b="0" dirty="0" smtClean="0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DN </a:t>
            </a:r>
            <a:r>
              <a:rPr lang="en-US" altLang="en-US" sz="1500" b="0" dirty="0" err="1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nhảy</a:t>
            </a:r>
            <a:r>
              <a:rPr lang="en-US" altLang="en-US" sz="1500" b="0" dirty="0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500" b="0" dirty="0" err="1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altLang="en-US" sz="1500" b="0" dirty="0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500" b="0" dirty="0" err="1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altLang="en-US" sz="1500" b="0" dirty="0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500" b="0" dirty="0" err="1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1500" b="0" dirty="0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Fortune Global 500 </a:t>
            </a:r>
            <a:r>
              <a:rPr lang="en-US" altLang="en-US" sz="1500" b="0" dirty="0" err="1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altLang="en-US" sz="1500" b="0" dirty="0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500" b="0" dirty="0" err="1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1500" b="0" dirty="0" bmk="_Toc84688612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2011-2021</a:t>
            </a:r>
            <a:endParaRPr lang="en-US" sz="1500" b="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62655"/>
              </p:ext>
            </p:extLst>
          </p:nvPr>
        </p:nvGraphicFramePr>
        <p:xfrm>
          <a:off x="4555375" y="1822276"/>
          <a:ext cx="4081550" cy="1312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138">
                  <a:extLst>
                    <a:ext uri="{9D8B030D-6E8A-4147-A177-3AD203B41FA5}">
                      <a16:colId xmlns:a16="http://schemas.microsoft.com/office/drawing/2014/main" xmlns="" val="466015711"/>
                    </a:ext>
                  </a:extLst>
                </a:gridCol>
                <a:gridCol w="1948248">
                  <a:extLst>
                    <a:ext uri="{9D8B030D-6E8A-4147-A177-3AD203B41FA5}">
                      <a16:colId xmlns:a16="http://schemas.microsoft.com/office/drawing/2014/main" xmlns="" val="2475306896"/>
                    </a:ext>
                  </a:extLst>
                </a:gridCol>
                <a:gridCol w="884164">
                  <a:extLst>
                    <a:ext uri="{9D8B030D-6E8A-4147-A177-3AD203B41FA5}">
                      <a16:colId xmlns:a16="http://schemas.microsoft.com/office/drawing/2014/main" xmlns="" val="3234892482"/>
                    </a:ext>
                  </a:extLst>
                </a:gridCol>
              </a:tblGrid>
              <a:tr h="375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Thứ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hạng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ngày</a:t>
                      </a:r>
                      <a:r>
                        <a:rPr lang="en-US" sz="1100" dirty="0">
                          <a:effectLst/>
                        </a:rPr>
                        <a:t> 3/8/2021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Tên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doanh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nghiệp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Số bước nhảy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8214074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63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Alibaba Group Holding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399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3902664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Tencent Holdings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346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9450262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212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Shandong Energy Group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8077948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Midea Group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2634609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Xiamen C&amp;D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6193128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704022" y="3588201"/>
            <a:ext cx="3961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GDP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500" b="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b="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endParaRPr lang="en-US" sz="1500" b="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26745" y="3300848"/>
            <a:ext cx="4055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779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27" algn="l"/>
              </a:tabLst>
            </a:pPr>
            <a:r>
              <a:rPr lang="en-US" altLang="en-US" sz="1400" b="0" dirty="0" err="1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altLang="en-US" sz="1400" b="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1400" b="0" dirty="0" err="1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altLang="en-US" sz="1400" b="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 b="0" dirty="0" err="1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1400" b="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 b="0" dirty="0" err="1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1400" b="0" dirty="0">
                <a:solidFill>
                  <a:schemeClr val="tx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Fortune.com </a:t>
            </a:r>
            <a:endParaRPr lang="en-US" altLang="en-US" sz="1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91586"/>
              </p:ext>
            </p:extLst>
          </p:nvPr>
        </p:nvGraphicFramePr>
        <p:xfrm>
          <a:off x="4644964" y="4129879"/>
          <a:ext cx="4154286" cy="1500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647">
                  <a:extLst>
                    <a:ext uri="{9D8B030D-6E8A-4147-A177-3AD203B41FA5}">
                      <a16:colId xmlns:a16="http://schemas.microsoft.com/office/drawing/2014/main" xmlns="" val="3869563412"/>
                    </a:ext>
                  </a:extLst>
                </a:gridCol>
                <a:gridCol w="2437639">
                  <a:extLst>
                    <a:ext uri="{9D8B030D-6E8A-4147-A177-3AD203B41FA5}">
                      <a16:colId xmlns:a16="http://schemas.microsoft.com/office/drawing/2014/main" xmlns="" val="441451189"/>
                    </a:ext>
                  </a:extLst>
                </a:gridCol>
              </a:tblGrid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Năm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Tỷ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trọng</a:t>
                      </a:r>
                      <a:r>
                        <a:rPr lang="en-US" sz="1100" dirty="0">
                          <a:effectLst/>
                        </a:rPr>
                        <a:t> GDP (%)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60159901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2011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48,9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619513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2012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49,1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916257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2013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49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4782228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85555556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49,7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2734440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2016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49,9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1406163"/>
                  </a:ext>
                </a:extLst>
              </a:tr>
              <a:tr h="187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2018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584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71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7</a:t>
            </a:r>
            <a:endParaRPr lang="en-US" sz="1200" b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72813"/>
              </p:ext>
            </p:extLst>
          </p:nvPr>
        </p:nvGraphicFramePr>
        <p:xfrm>
          <a:off x="152400" y="1219201"/>
          <a:ext cx="89154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27141">
                <a:tc>
                  <a:txBody>
                    <a:bodyPr/>
                    <a:lstStyle/>
                    <a:p>
                      <a:endParaRPr lang="en-US" sz="2000" b="0" kern="1200" baseline="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7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79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49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79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796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796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4796"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990600" y="14478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white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KINH NGHIỆM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QUỐC TẾ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86934"/>
            <a:ext cx="339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nghiệm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Trung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154" y="1556266"/>
            <a:ext cx="8779646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Chính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sách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chủ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yếu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khuyến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khích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Thúc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nước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Khuyến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khích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nước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ngoài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Thúc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cải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quyền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sở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hữu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DNNVV</a:t>
            </a: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giúp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khoa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học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kỹ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thuật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smtClean="0">
                <a:solidFill>
                  <a:schemeClr val="tx1"/>
                </a:solidFill>
              </a:rPr>
              <a:t>Made in China </a:t>
            </a:r>
            <a:r>
              <a:rPr lang="en-US" sz="1600" b="0" dirty="0">
                <a:solidFill>
                  <a:schemeClr val="tx1"/>
                </a:solidFill>
              </a:rPr>
              <a:t>2025,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smtClean="0">
                <a:solidFill>
                  <a:schemeClr val="tx1"/>
                </a:solidFill>
              </a:rPr>
              <a:t>Con </a:t>
            </a:r>
            <a:r>
              <a:rPr lang="en-US" sz="1600" b="0" dirty="0" err="1">
                <a:solidFill>
                  <a:schemeClr val="tx1"/>
                </a:solidFill>
              </a:rPr>
              <a:t>đường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tơ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lụa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kỹ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thuật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số</a:t>
            </a:r>
            <a:r>
              <a:rPr lang="en-US" sz="1600" b="0" dirty="0">
                <a:solidFill>
                  <a:schemeClr val="tx1"/>
                </a:solidFill>
              </a:rPr>
              <a:t> 2015,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Tiêu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chuẩn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Trung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Quốc</a:t>
            </a:r>
            <a:r>
              <a:rPr lang="en-US" sz="1600" b="0" dirty="0">
                <a:solidFill>
                  <a:schemeClr val="tx1"/>
                </a:solidFill>
              </a:rPr>
              <a:t> 2025, v.v.</a:t>
            </a: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Chính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sách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giảm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gánh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nặng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thuế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phí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kinh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tế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nhân</a:t>
            </a:r>
            <a:endParaRPr lang="en-US" sz="1600" b="0" dirty="0">
              <a:solidFill>
                <a:schemeClr val="tx1"/>
              </a:solidFill>
            </a:endParaRPr>
          </a:p>
          <a:p>
            <a:pPr marL="285736" indent="-28573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Chính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sách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hỗ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trợ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đại</a:t>
            </a:r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dịch</a:t>
            </a:r>
            <a:endParaRPr lang="en-US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mới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đơn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hóa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hệ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thống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cấp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phép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Cải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thiện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việc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đảm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bảo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cung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cấp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nguồn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Giảm</a:t>
            </a:r>
            <a:r>
              <a:rPr lang="en-US" sz="1600" b="0" dirty="0">
                <a:solidFill>
                  <a:schemeClr val="tx1"/>
                </a:solidFill>
              </a:rPr>
              <a:t> chi </a:t>
            </a:r>
            <a:r>
              <a:rPr lang="en-US" sz="1600" b="0" dirty="0" err="1">
                <a:solidFill>
                  <a:schemeClr val="tx1"/>
                </a:solidFill>
              </a:rPr>
              <a:t>phí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xuất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hoạt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của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>
                <a:solidFill>
                  <a:schemeClr val="tx1"/>
                </a:solidFill>
              </a:rPr>
              <a:t>Tăng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cường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nhân</a:t>
            </a:r>
            <a:endParaRPr lang="en-US" sz="16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69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8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0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KINH NGHIỆM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QUỐC TẾ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178511"/>
            <a:ext cx="339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nghiệm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Hàn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7526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Chiến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lược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hướng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tới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xuất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khẩu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12" lvl="1" indent="-285736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</a:rPr>
              <a:t>1960s: </a:t>
            </a:r>
            <a:r>
              <a:rPr lang="en-US" sz="1600" b="0" dirty="0" err="1" smtClean="0">
                <a:solidFill>
                  <a:schemeClr val="tx1"/>
                </a:solidFill>
              </a:rPr>
              <a:t>Hỗ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trợ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tài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chính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khối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lượng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/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kim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ngạch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xuất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khẩu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là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thước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đo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duy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nhất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nghiệp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nhân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hướng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tới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xuất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khẩu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triết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lý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xuất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khẩu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mở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rộng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tìm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kiếm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thị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trường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xuất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khẩu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và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nghiệp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thương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mại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nhân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đóng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vai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trò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nòng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cốt</a:t>
            </a:r>
            <a:endParaRPr lang="en-US" sz="1600" b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12" lvl="1" indent="-285736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Văn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hóa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doanh</a:t>
            </a:r>
            <a:r>
              <a:rPr lang="en-US" sz="16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</a:rPr>
              <a:t>cạnh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tranh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  <a:r>
              <a:rPr lang="en-US" sz="1600" b="0" dirty="0" err="1" smtClean="0">
                <a:solidFill>
                  <a:schemeClr val="tx1"/>
                </a:solidFill>
              </a:rPr>
              <a:t>chấp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nhận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rủi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ro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r>
              <a:rPr lang="en-US" sz="1600" b="0" dirty="0" err="1" smtClean="0">
                <a:solidFill>
                  <a:schemeClr val="tx1"/>
                </a:solidFill>
              </a:rPr>
              <a:t>mở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rộng</a:t>
            </a:r>
            <a:r>
              <a:rPr lang="en-US" sz="1600" b="0" dirty="0">
                <a:solidFill>
                  <a:schemeClr val="tx1"/>
                </a:solidFill>
              </a:rPr>
              <a:t> (</a:t>
            </a:r>
            <a:r>
              <a:rPr lang="en-US" sz="1600" b="0" dirty="0" err="1">
                <a:solidFill>
                  <a:schemeClr val="tx1"/>
                </a:solidFill>
              </a:rPr>
              <a:t>quy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mô</a:t>
            </a:r>
            <a:r>
              <a:rPr lang="en-US" sz="1600" b="0" dirty="0">
                <a:solidFill>
                  <a:schemeClr val="tx1"/>
                </a:solidFill>
              </a:rPr>
              <a:t>) </a:t>
            </a:r>
            <a:r>
              <a:rPr lang="en-US" sz="1600" b="0" dirty="0" err="1">
                <a:solidFill>
                  <a:schemeClr val="tx1"/>
                </a:solidFill>
              </a:rPr>
              <a:t>hơn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lợi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nhuận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r>
              <a:rPr lang="en-US" sz="1600" b="0" dirty="0" err="1">
                <a:solidFill>
                  <a:schemeClr val="tx1"/>
                </a:solidFill>
              </a:rPr>
              <a:t>tuân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thủ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chặt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chẽ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quyền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sở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hữu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lập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quản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lý</a:t>
            </a:r>
            <a:r>
              <a:rPr lang="en-US" sz="1600" b="0" dirty="0">
                <a:solidFill>
                  <a:schemeClr val="tx1"/>
                </a:solidFill>
              </a:rPr>
              <a:t>; </a:t>
            </a:r>
            <a:r>
              <a:rPr lang="en-US" sz="1600" b="0" dirty="0" err="1">
                <a:solidFill>
                  <a:schemeClr val="tx1"/>
                </a:solidFill>
              </a:rPr>
              <a:t>yêu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nước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chí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vô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  <a:endParaRPr lang="en-US" sz="1600" b="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595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1200" b="0" dirty="0" smtClean="0"/>
              <a:t>9</a:t>
            </a:r>
            <a:endParaRPr lang="en-US" sz="1200" b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0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8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4572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white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kern="0" dirty="0">
                <a:latin typeface="+mj-lt"/>
                <a:ea typeface="+mj-ea"/>
                <a:cs typeface="+mj-cs"/>
              </a:rPr>
              <a:t>KINH NGHIỆM </a:t>
            </a:r>
            <a:r>
              <a:rPr lang="en-US" sz="2400" kern="0" dirty="0" smtClean="0">
                <a:latin typeface="+mj-lt"/>
                <a:ea typeface="+mj-ea"/>
                <a:cs typeface="+mj-cs"/>
              </a:rPr>
              <a:t>QUỐC TẾ</a:t>
            </a:r>
            <a:endParaRPr lang="en-US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178511"/>
            <a:ext cx="3391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Kinh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nghiệm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Hàn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608507"/>
            <a:ext cx="8915400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6" indent="-285736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chính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sách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công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accent6">
                    <a:lumMod val="75000"/>
                  </a:schemeClr>
                </a:solidFill>
              </a:rPr>
              <a:t>nghiệp</a:t>
            </a:r>
            <a:r>
              <a:rPr lang="en-US" sz="1600" b="0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-US" sz="1600" b="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Kinh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tế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tư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nhân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là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chủ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lực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742912" lvl="1" indent="-285736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b="0" dirty="0" err="1" smtClean="0">
                <a:solidFill>
                  <a:schemeClr val="tx1"/>
                </a:solidFill>
              </a:rPr>
              <a:t>Mục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tiêu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>
                <a:solidFill>
                  <a:schemeClr val="tx1"/>
                </a:solidFill>
              </a:rPr>
              <a:t>T</a:t>
            </a:r>
            <a:r>
              <a:rPr lang="en-US" sz="1600" b="0" dirty="0" err="1" smtClean="0">
                <a:solidFill>
                  <a:schemeClr val="tx1"/>
                </a:solidFill>
              </a:rPr>
              <a:t>hay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đổi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cơ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cấu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nghiệp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</a:rPr>
              <a:t>Thúc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thâm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dụng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vốn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kỹ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năng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Tăng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tỷ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lệ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nội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địa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hóa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</a:rPr>
              <a:t>Các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định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nội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địa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hóa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nghiêm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ngặt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trợ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bảo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vệ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cung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cấp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nước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khuyến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khích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hợp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đồng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phụ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Chiến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lược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tiếp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nước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ngoài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</a:rPr>
              <a:t>Chỉ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giữ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lại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cần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thiết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việc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tiếp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cận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nghệ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hoặc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xuất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khẩu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liên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doanh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cấp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phép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Nâng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cao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nỗ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: R&amp;D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nước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đầy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tham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vọng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những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tiên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tiến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nhiều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hạ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tầng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nghệ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  <a:r>
              <a:rPr lang="en-US" sz="1600" b="0" dirty="0" err="1" smtClean="0">
                <a:solidFill>
                  <a:schemeClr val="tx1"/>
                </a:solidFill>
              </a:rPr>
              <a:t>nhắm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đến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nghệ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chiến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lược</a:t>
            </a:r>
            <a:r>
              <a:rPr lang="en-US" sz="1600" b="0" dirty="0" smtClean="0">
                <a:solidFill>
                  <a:schemeClr val="tx1"/>
                </a:solidFill>
              </a:rPr>
              <a:t>; </a:t>
            </a:r>
          </a:p>
          <a:p>
            <a:pPr marL="1200126" lvl="2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b="0" dirty="0" err="1" smtClean="0">
                <a:solidFill>
                  <a:schemeClr val="tx1"/>
                </a:solidFill>
              </a:rPr>
              <a:t>Thúc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đẩy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phát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triển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DN </a:t>
            </a:r>
            <a:r>
              <a:rPr lang="en-US" sz="1600" b="0" dirty="0" err="1">
                <a:solidFill>
                  <a:schemeClr val="tx1"/>
                </a:solidFill>
              </a:rPr>
              <a:t>trong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nước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quy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mô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lớn</a:t>
            </a:r>
            <a:r>
              <a:rPr lang="en-US" sz="1600" b="0" dirty="0" smtClean="0">
                <a:solidFill>
                  <a:schemeClr val="tx1"/>
                </a:solidFill>
              </a:rPr>
              <a:t>: </a:t>
            </a:r>
            <a:r>
              <a:rPr lang="en-US" sz="1600" b="0" dirty="0" err="1" smtClean="0">
                <a:solidFill>
                  <a:schemeClr val="tx1"/>
                </a:solidFill>
              </a:rPr>
              <a:t>Tạo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động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lực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để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hình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TĐKT </a:t>
            </a:r>
            <a:r>
              <a:rPr lang="en-US" sz="1600" b="0" dirty="0" err="1">
                <a:solidFill>
                  <a:schemeClr val="tx1"/>
                </a:solidFill>
              </a:rPr>
              <a:t>tư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nhân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lớn</a:t>
            </a:r>
            <a:r>
              <a:rPr lang="en-US" sz="1600" b="0" dirty="0">
                <a:solidFill>
                  <a:schemeClr val="tx1"/>
                </a:solidFill>
              </a:rPr>
              <a:t> ('chaebol') </a:t>
            </a:r>
            <a:r>
              <a:rPr lang="en-US" sz="1600" b="0" dirty="0" err="1">
                <a:solidFill>
                  <a:schemeClr val="tx1"/>
                </a:solidFill>
              </a:rPr>
              <a:t>để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nội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địa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hóa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thị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trường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err="1">
                <a:solidFill>
                  <a:schemeClr val="tx1"/>
                </a:solidFill>
              </a:rPr>
              <a:t>dẫn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đầu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các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ngành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công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nghiệp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nặng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và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tạo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ra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những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thương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hiệu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>
                <a:solidFill>
                  <a:schemeClr val="tx1"/>
                </a:solidFill>
              </a:rPr>
              <a:t>xuất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khẩu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cdb2004112l">
  <a:themeElements>
    <a:clrScheme name="sample 3">
      <a:dk1>
        <a:srgbClr val="002A00"/>
      </a:dk1>
      <a:lt1>
        <a:srgbClr val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11_cdb2004112l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E1E1E7"/>
        </a:dk2>
        <a:lt2>
          <a:srgbClr val="B2B2B2"/>
        </a:lt2>
        <a:accent1>
          <a:srgbClr val="009999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ACACA"/>
        </a:accent5>
        <a:accent6>
          <a:srgbClr val="E78A2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6832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2A00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669900"/>
        </a:accent2>
        <a:accent3>
          <a:srgbClr val="FFFFFF"/>
        </a:accent3>
        <a:accent4>
          <a:srgbClr val="002200"/>
        </a:accent4>
        <a:accent5>
          <a:srgbClr val="BABDDC"/>
        </a:accent5>
        <a:accent6>
          <a:srgbClr val="5C8A00"/>
        </a:accent6>
        <a:hlink>
          <a:srgbClr val="A76E23"/>
        </a:hlink>
        <a:folHlink>
          <a:srgbClr val="1452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mple 3">
    <a:dk1>
      <a:srgbClr val="002A00"/>
    </a:dk1>
    <a:lt1>
      <a:srgbClr val="FFFFFF"/>
    </a:lt1>
    <a:dk2>
      <a:srgbClr val="FFFFE7"/>
    </a:dk2>
    <a:lt2>
      <a:srgbClr val="B2B2B2"/>
    </a:lt2>
    <a:accent1>
      <a:srgbClr val="6D77BF"/>
    </a:accent1>
    <a:accent2>
      <a:srgbClr val="669900"/>
    </a:accent2>
    <a:accent3>
      <a:srgbClr val="FFFFFF"/>
    </a:accent3>
    <a:accent4>
      <a:srgbClr val="002200"/>
    </a:accent4>
    <a:accent5>
      <a:srgbClr val="BABDDC"/>
    </a:accent5>
    <a:accent6>
      <a:srgbClr val="5C8A00"/>
    </a:accent6>
    <a:hlink>
      <a:srgbClr val="A76E23"/>
    </a:hlink>
    <a:folHlink>
      <a:srgbClr val="14523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21535</TotalTime>
  <Words>8187</Words>
  <Application>Microsoft Office PowerPoint</Application>
  <PresentationFormat>On-screen Show (4:3)</PresentationFormat>
  <Paragraphs>1146</Paragraphs>
  <Slides>51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11_cdb2004112l</vt:lpstr>
      <vt:lpstr>Image</vt:lpstr>
      <vt:lpstr> BÁO CÁO NGHIÊN CỨU  NÂNG CAO NĂNG LỰC CỦA KHU VỰC KINH TẾ TƯ NHÂN VIỆT NAM TRONG GIAI ĐOẠN MỚI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Kinh te tu nhan</dc:title>
  <dc:creator>User;Nguyen Thi Luyen</dc:creator>
  <cp:lastModifiedBy>Nguyen </cp:lastModifiedBy>
  <cp:revision>2019</cp:revision>
  <cp:lastPrinted>2018-07-05T07:31:32Z</cp:lastPrinted>
  <dcterms:created xsi:type="dcterms:W3CDTF">2012-08-22T08:55:47Z</dcterms:created>
  <dcterms:modified xsi:type="dcterms:W3CDTF">2021-10-19T02:00:37Z</dcterms:modified>
</cp:coreProperties>
</file>