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1" r:id="rId3"/>
    <p:sldId id="265" r:id="rId4"/>
    <p:sldId id="266" r:id="rId5"/>
    <p:sldId id="267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9" r:id="rId19"/>
    <p:sldId id="280" r:id="rId20"/>
    <p:sldId id="278" r:id="rId21"/>
  </p:sldIdLst>
  <p:sldSz cx="5040313" cy="3240088"/>
  <p:notesSz cx="6858000" cy="9144000"/>
  <p:defaultTextStyle>
    <a:defPPr>
      <a:defRPr lang="en-US"/>
    </a:defPPr>
    <a:lvl1pPr marL="0" algn="l" defTabSz="47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36437" algn="l" defTabSz="47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72875" algn="l" defTabSz="47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09312" algn="l" defTabSz="47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45749" algn="l" defTabSz="47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82188" algn="l" defTabSz="47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18624" algn="l" defTabSz="47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55063" algn="l" defTabSz="47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91499" algn="l" defTabSz="47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624" autoAdjust="0"/>
  </p:normalViewPr>
  <p:slideViewPr>
    <p:cSldViewPr>
      <p:cViewPr>
        <p:scale>
          <a:sx n="154" d="100"/>
          <a:sy n="154" d="100"/>
        </p:scale>
        <p:origin x="-1260" y="-402"/>
      </p:cViewPr>
      <p:guideLst>
        <p:guide orient="horz" pos="1021"/>
        <p:guide pos="15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C17DA-D370-4D79-962E-883605358A4E}" type="datetimeFigureOut">
              <a:rPr lang="vi-VN" smtClean="0"/>
              <a:pPr/>
              <a:t>25/08/2019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05B3B-536E-4520-936C-7EFFE900197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3073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3F4BA-B950-4601-BB00-FEB2C88C8BD3}" type="datetimeFigureOut">
              <a:rPr lang="vi-VN" smtClean="0"/>
              <a:t>25/08/2019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FF7CC-D29B-401D-834A-10024D0191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985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FF7CC-D29B-401D-834A-10024D0191FA}" type="slidenum">
              <a:rPr lang="vi-VN" smtClean="0"/>
              <a:t>12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16" y="332649"/>
            <a:ext cx="4536282" cy="540015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16" y="914425"/>
            <a:ext cx="4536282" cy="2073656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7156" y="2534444"/>
            <a:ext cx="1848115" cy="1725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20356" y="2610644"/>
            <a:ext cx="420026" cy="17250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4227" y="432012"/>
            <a:ext cx="1134070" cy="2462317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16" y="432012"/>
            <a:ext cx="3318206" cy="2462317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7156" y="2534444"/>
            <a:ext cx="1848115" cy="1725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20356" y="2610644"/>
            <a:ext cx="420026" cy="17250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04031" y="2385068"/>
            <a:ext cx="126008" cy="324009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287" tIns="23644" rIns="47287" bIns="23644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97779" y="3003085"/>
            <a:ext cx="1932120" cy="17280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5712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91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338" y="622097"/>
            <a:ext cx="4284266" cy="643697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9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338" y="1277829"/>
            <a:ext cx="4284266" cy="713269"/>
          </a:xfrm>
          <a:prstGeom prst="rect">
            <a:avLst/>
          </a:prstGeom>
        </p:spPr>
        <p:txBody>
          <a:bodyPr lIns="23656" rIns="23656" anchor="t"/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7156" y="2534444"/>
            <a:ext cx="1848115" cy="1725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20356" y="2610644"/>
            <a:ext cx="420026" cy="17250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16" y="332649"/>
            <a:ext cx="4536282" cy="540015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16" y="907151"/>
            <a:ext cx="2226138" cy="2095257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2159" y="907151"/>
            <a:ext cx="2226138" cy="2095257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7156" y="2534444"/>
            <a:ext cx="1848115" cy="1725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20356" y="2610644"/>
            <a:ext cx="420026" cy="17250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16" y="332649"/>
            <a:ext cx="4536282" cy="540015"/>
          </a:xfrm>
          <a:prstGeom prst="rect">
            <a:avLst/>
          </a:prstGeom>
        </p:spPr>
        <p:txBody>
          <a:bodyPr tIns="23656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15" y="876519"/>
            <a:ext cx="2227014" cy="311513"/>
          </a:xfrm>
          <a:prstGeom prst="rect">
            <a:avLst/>
          </a:prstGeom>
        </p:spPr>
        <p:txBody>
          <a:bodyPr lIns="23656" tIns="0" rIns="23656" bIns="0" anchor="ctr">
            <a:noAutofit/>
          </a:bodyPr>
          <a:lstStyle>
            <a:lvl1pPr marL="0" indent="0">
              <a:buNone/>
              <a:defRPr sz="1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000" b="1"/>
            </a:lvl2pPr>
            <a:lvl3pPr>
              <a:buNone/>
              <a:defRPr sz="900" b="1"/>
            </a:lvl3pPr>
            <a:lvl4pPr>
              <a:buNone/>
              <a:defRPr sz="800" b="1"/>
            </a:lvl4pPr>
            <a:lvl5pPr>
              <a:buNone/>
              <a:defRPr sz="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560409" y="878649"/>
            <a:ext cx="2227888" cy="309383"/>
          </a:xfrm>
          <a:prstGeom prst="rect">
            <a:avLst/>
          </a:prstGeom>
        </p:spPr>
        <p:txBody>
          <a:bodyPr lIns="23656" tIns="0" rIns="23656" bIns="0" anchor="ctr"/>
          <a:lstStyle>
            <a:lvl1pPr marL="0" indent="0">
              <a:buNone/>
              <a:defRPr sz="1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000" b="1"/>
            </a:lvl2pPr>
            <a:lvl3pPr>
              <a:buNone/>
              <a:defRPr sz="900" b="1"/>
            </a:lvl3pPr>
            <a:lvl4pPr>
              <a:buNone/>
              <a:defRPr sz="800" b="1"/>
            </a:lvl4pPr>
            <a:lvl5pPr>
              <a:buNone/>
              <a:defRPr sz="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52015" y="1188032"/>
            <a:ext cx="2227014" cy="1816925"/>
          </a:xfrm>
          <a:prstGeom prst="rect">
            <a:avLst/>
          </a:prstGeom>
        </p:spPr>
        <p:txBody>
          <a:bodyPr tIns="0"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0409" y="1188032"/>
            <a:ext cx="2227888" cy="1816925"/>
          </a:xfrm>
          <a:prstGeom prst="rect">
            <a:avLst/>
          </a:prstGeom>
        </p:spPr>
        <p:txBody>
          <a:bodyPr tIns="0"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77156" y="2534444"/>
            <a:ext cx="1848115" cy="1725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20356" y="2610644"/>
            <a:ext cx="420026" cy="17250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16" y="332649"/>
            <a:ext cx="4578284" cy="540015"/>
          </a:xfrm>
          <a:prstGeom prst="rect">
            <a:avLst/>
          </a:prstGeom>
        </p:spPr>
        <p:txBody>
          <a:bodyPr vert="horz" tIns="2365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7156" y="2534444"/>
            <a:ext cx="1848115" cy="1725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20356" y="2610644"/>
            <a:ext cx="420026" cy="17250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7156" y="2534444"/>
            <a:ext cx="1848115" cy="1725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20356" y="2610644"/>
            <a:ext cx="420026" cy="17250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3" y="243008"/>
            <a:ext cx="1512094" cy="549015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78023" y="792021"/>
            <a:ext cx="1512094" cy="2160059"/>
          </a:xfrm>
          <a:prstGeom prst="rect">
            <a:avLst/>
          </a:prstGeom>
        </p:spPr>
        <p:txBody>
          <a:bodyPr lIns="9462" rIns="9462"/>
          <a:lstStyle>
            <a:lvl1pPr marL="0" indent="0" algn="l">
              <a:buNone/>
              <a:defRPr sz="700"/>
            </a:lvl1pPr>
            <a:lvl2pPr indent="0" algn="l">
              <a:buNone/>
              <a:defRPr sz="600"/>
            </a:lvl2pPr>
            <a:lvl3pPr indent="0" algn="l">
              <a:buNone/>
              <a:defRPr sz="500"/>
            </a:lvl3pPr>
            <a:lvl4pPr indent="0" algn="l">
              <a:buNone/>
              <a:defRPr sz="500"/>
            </a:lvl4pPr>
            <a:lvl5pPr indent="0" algn="l">
              <a:buNone/>
              <a:defRPr sz="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70622" y="792021"/>
            <a:ext cx="2817675" cy="2160059"/>
          </a:xfrm>
          <a:prstGeom prst="rect">
            <a:avLst/>
          </a:prstGeom>
        </p:spPr>
        <p:txBody>
          <a:bodyPr tIns="0"/>
          <a:lstStyle>
            <a:lvl1pPr>
              <a:defRPr sz="14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7156" y="2534444"/>
            <a:ext cx="1848115" cy="1725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20356" y="2610644"/>
            <a:ext cx="420026" cy="17250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1745012" y="523515"/>
            <a:ext cx="2898180" cy="194405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311" tIns="23656" rIns="47311" bIns="2365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4412002" y="2532243"/>
            <a:ext cx="85685" cy="7344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311" tIns="23656" rIns="47311" bIns="2365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021" y="556077"/>
            <a:ext cx="1219756" cy="747715"/>
          </a:xfrm>
          <a:prstGeom prst="rect">
            <a:avLst/>
          </a:prstGeom>
        </p:spPr>
        <p:txBody>
          <a:bodyPr vert="horz" lIns="23656" tIns="23656" rIns="23656" bIns="23656" anchor="b"/>
          <a:lstStyle>
            <a:lvl1pPr algn="l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6021" y="1336470"/>
            <a:ext cx="1218076" cy="1029628"/>
          </a:xfrm>
          <a:prstGeom prst="rect">
            <a:avLst/>
          </a:prstGeom>
        </p:spPr>
        <p:txBody>
          <a:bodyPr lIns="33118" rIns="23656" bIns="23656" anchor="t"/>
          <a:lstStyle>
            <a:lvl1pPr marL="0" indent="0" algn="l">
              <a:spcBef>
                <a:spcPts val="129"/>
              </a:spcBef>
              <a:buFontTx/>
              <a:buNone/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2016" y="3003082"/>
            <a:ext cx="1176073" cy="17250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7156" y="2534444"/>
            <a:ext cx="1848115" cy="1725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452276" y="3003082"/>
            <a:ext cx="336021" cy="17250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921423" y="566717"/>
            <a:ext cx="2545358" cy="18576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5251" y="2748075"/>
            <a:ext cx="5050814" cy="4920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311" tIns="23656" rIns="47311" bIns="2365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2415150" y="2938580"/>
            <a:ext cx="2625163" cy="3015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311" tIns="23656" rIns="47311" bIns="2365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5251" y="-3375"/>
            <a:ext cx="5050814" cy="70901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311" tIns="23656" rIns="47311" bIns="2365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415150" y="-3375"/>
            <a:ext cx="2625163" cy="3015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311" tIns="23656" rIns="47311" bIns="2365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0483" y="95629"/>
            <a:ext cx="5060459" cy="30672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1224756" y="3055471"/>
            <a:ext cx="2819400" cy="184617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TRAO ĐỔI</a:t>
            </a:r>
            <a:r>
              <a:rPr lang="en-US" sz="600" b="1" baseline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Ý KIẾN VỀ THẨM ĐỊNH DỰ ÁN PPP</a:t>
            </a:r>
            <a:endParaRPr lang="vi-VN" sz="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4278313" y="3055471"/>
            <a:ext cx="762000" cy="184617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pPr marL="0" marR="0" indent="0" algn="ctr" defTabSz="4728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lang="en-US" sz="600" b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pPr marL="0" marR="0" indent="0" algn="ctr" defTabSz="4728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8/25/2019</a:t>
            </a:fld>
            <a:endParaRPr lang="vi-VN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3040082"/>
            <a:ext cx="381000" cy="200006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pPr marL="0" marR="0" indent="0" algn="l" defTabSz="4728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lang="en-US" sz="700" b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pPr marL="0" marR="0" indent="0" algn="l" defTabSz="4728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vi-VN" sz="7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 userDrawn="1"/>
        </p:nvSpPr>
        <p:spPr bwMode="auto">
          <a:xfrm rot="10800000">
            <a:off x="0" y="2686844"/>
            <a:ext cx="5034758" cy="553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311" tIns="23656" rIns="47311" bIns="23656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09" r:id="rId12"/>
    <p:sldLayoutId id="2147483710" r:id="rId13"/>
    <p:sldLayoutId id="2147483780" r:id="rId14"/>
    <p:sldLayoutId id="2147483781" r:id="rId15"/>
  </p:sldLayoutIdLst>
  <p:txStyles>
    <p:titleStyle>
      <a:lvl1pPr algn="l" rtl="0" eaLnBrk="1" latinLnBrk="0" hangingPunct="1">
        <a:spcBef>
          <a:spcPct val="0"/>
        </a:spcBef>
        <a:buNone/>
        <a:defRPr kumimoji="0" sz="2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41933" indent="-14193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177" indent="-12774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73111" indent="-12774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615044" indent="-10881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756977" indent="-10881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898910" indent="-10881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993532" indent="-9462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35465" indent="-94622" algn="l" rtl="0" eaLnBrk="1" latinLnBrk="0" hangingPunct="1">
        <a:spcBef>
          <a:spcPct val="20000"/>
        </a:spcBef>
        <a:buClr>
          <a:schemeClr val="tx2"/>
        </a:buClr>
        <a:buChar char="•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277399" indent="-9462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365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731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096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462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827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4193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6558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8924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8957" y="858044"/>
            <a:ext cx="4038600" cy="1477279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MỘT SỐ Ý KIẾN VỀ </a:t>
            </a:r>
          </a:p>
          <a:p>
            <a:pPr algn="ctr"/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THẨM ĐỊNH DỰ ÁN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PPP</a:t>
            </a:r>
          </a:p>
          <a:p>
            <a:pPr algn="ctr"/>
            <a:endParaRPr lang="en-US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vi-VN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156" y="172244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endParaRPr lang="vi-VN" sz="1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556" y="477044"/>
            <a:ext cx="43434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just">
              <a:spcBef>
                <a:spcPts val="300"/>
              </a:spcBef>
              <a:spcAft>
                <a:spcPts val="300"/>
              </a:spcAft>
              <a:buAutoNum type="alphaLcParenR"/>
            </a:pP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endParaRPr lang="en-US" sz="11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80438" lvl="2" indent="-144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xuyên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tất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cố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80438" lvl="2" indent="-144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xuyên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biệt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thay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đổi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556" y="1467644"/>
            <a:ext cx="4495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just">
              <a:spcBef>
                <a:spcPts val="300"/>
              </a:spcBef>
              <a:spcAft>
                <a:spcPts val="300"/>
              </a:spcAft>
            </a:pP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80438" lvl="2" indent="-144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80438" lvl="2" indent="-144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phủ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TTCP)</a:t>
            </a:r>
          </a:p>
          <a:p>
            <a:pPr marL="380438" lvl="2" indent="-144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Bô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CQTW, ……, HĐND, UBND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80438" lvl="2" indent="-144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DA)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56" y="248444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PPP -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khuyến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nghị</a:t>
            </a:r>
            <a:endParaRPr lang="vi-VN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555" y="553244"/>
            <a:ext cx="465375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spcBef>
                <a:spcPts val="300"/>
              </a:spcBef>
              <a:spcAft>
                <a:spcPts val="300"/>
              </a:spcAft>
            </a:pP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4.1. 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đinh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80437" lvl="1" indent="-144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+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Thuê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định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380437" lvl="1" indent="-144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xuyên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380437" lvl="1" indent="-144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tư</a:t>
            </a:r>
            <a:endParaRPr lang="vi-VN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556" y="1620044"/>
            <a:ext cx="43434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80000">
              <a:spcBef>
                <a:spcPts val="300"/>
              </a:spcBef>
              <a:spcAft>
                <a:spcPts val="300"/>
              </a:spcAft>
            </a:pP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4.2. 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PPP ở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Nam </a:t>
            </a:r>
          </a:p>
          <a:p>
            <a:pPr marL="380438" lvl="2" indent="-180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nước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pPr marL="380438" lvl="2" indent="-180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cáp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phủ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pPr marL="380438" lvl="2" indent="-1800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ngành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44000" indent="-180000">
              <a:spcBef>
                <a:spcPts val="300"/>
              </a:spcBef>
              <a:spcAft>
                <a:spcPts val="300"/>
              </a:spcAft>
            </a:pPr>
            <a:endParaRPr lang="vi-VN" sz="105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56" y="96044"/>
            <a:ext cx="411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4.3. 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nước</a:t>
            </a:r>
            <a:endParaRPr lang="vi-VN" sz="105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756" y="400844"/>
            <a:ext cx="42672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300"/>
              </a:spcBef>
              <a:spcAft>
                <a:spcPts val="300"/>
              </a:spcAft>
              <a:buAutoNum type="alphaLcParenR"/>
            </a:pP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trương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Quốc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hội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tướng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phủ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556" y="1391444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300"/>
              </a:spcBef>
              <a:spcAft>
                <a:spcPts val="300"/>
              </a:spcAft>
            </a:pP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TTCP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lâp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nghị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QLNN ĐT PPP)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tịch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UBND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+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ngành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trực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mối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QLNN  ĐT PPP)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956" y="2839244"/>
            <a:ext cx="3886201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NĐ số131/2015/NĐ-CP, 25/12/2015 </a:t>
            </a:r>
            <a:r>
              <a:rPr lang="vi-VN" sz="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Hướng dẫn về dự án quan trọng quốc gia</a:t>
            </a:r>
            <a:endParaRPr lang="vi-VN" sz="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156" y="172244"/>
            <a:ext cx="411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4.4. 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phủ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(HĐ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liên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ngành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vi-VN" sz="105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556" y="400844"/>
            <a:ext cx="42672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300"/>
              </a:spcBef>
              <a:spcAft>
                <a:spcPts val="300"/>
              </a:spcAft>
              <a:buAutoNum type="alphaLcParenR"/>
            </a:pP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trương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TTCP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Thủ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tướng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phủ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356" y="1467644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300"/>
              </a:spcBef>
              <a:spcAft>
                <a:spcPts val="300"/>
              </a:spcAft>
            </a:pP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TTCP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lâp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nghị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QLNN ĐT PPP)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tịch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UBND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+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ngành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trực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mối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QLNN ĐT PPP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156" y="144195"/>
            <a:ext cx="411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4.5. 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Hội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ngành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tỉnh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vi-VN" sz="105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356" y="400844"/>
            <a:ext cx="44958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300"/>
              </a:spcBef>
              <a:spcAft>
                <a:spcPts val="300"/>
              </a:spcAft>
              <a:buAutoNum type="alphaLcParenR"/>
            </a:pP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Nhiệm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trương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HĐND/UBND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tỉnh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đứng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UBND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tỉnh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356" y="1315244"/>
            <a:ext cx="441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just">
              <a:spcBef>
                <a:spcPts val="300"/>
              </a:spcBef>
              <a:spcAft>
                <a:spcPts val="300"/>
              </a:spcAft>
            </a:pP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đứng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UBND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lâp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nghị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PPP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PPP (CQNN CTQ DA PPP)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tịch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đứng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CQNN CTQ DA PPP</a:t>
            </a: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CQNN CTQ DA PPP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PPP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UBND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tỉnh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+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ngành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16437" lvl="1" indent="-180000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trực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mối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CQNN CTQ DA PPP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56" y="96044"/>
            <a:ext cx="43434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PPP </a:t>
            </a:r>
          </a:p>
          <a:p>
            <a:pPr marL="228600" indent="-228600"/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5.1.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tổng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quát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105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59985"/>
              </p:ext>
            </p:extLst>
          </p:nvPr>
        </p:nvGraphicFramePr>
        <p:xfrm>
          <a:off x="152400" y="553243"/>
          <a:ext cx="4806156" cy="2565399"/>
        </p:xfrm>
        <a:graphic>
          <a:graphicData uri="http://schemas.openxmlformats.org/drawingml/2006/table">
            <a:tbl>
              <a:tblPr/>
              <a:tblGrid>
                <a:gridCol w="838200"/>
                <a:gridCol w="3967956"/>
              </a:tblGrid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vi-V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Nhóm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vấn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đề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Nội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dung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xem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xét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Pháp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lý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Sự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phù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hợp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về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pháp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luật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chủ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trương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quy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hoạch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bảo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đảm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quy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phạm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pháp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luật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về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quản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lý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đầu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tư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trong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nội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dung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dự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án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quy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ước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và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thông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lệ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quốc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tế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71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nghệ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 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Kỹ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thuật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Sù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</a:t>
                      </a:r>
                      <a:r>
                        <a:rPr kumimoji="0" lang="vi-VN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ợp lý của các giải pháp công nghệ-kỹ thuật;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kumimoji="0" lang="vi-VN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ính hiện đại, tiên tiến và hiệu quả của công nghệ thiết bị lựa chọn.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3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Môi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</a:t>
                      </a:r>
                      <a:r>
                        <a:rPr kumimoji="0" lang="vi-VN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ác động của dự án dến môi trường và biện pháp bảo vệ môi trường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Kinh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tế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Tài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chính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Kết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quả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dự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báo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cầu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thị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Quy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mô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dự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án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yếu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tố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đầu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vào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đầu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cầu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nguồn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lực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giải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pháp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nguồn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vốn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kết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quả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đầu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tư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,…</a:t>
                      </a: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50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Tổ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chức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Đánh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sự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đầy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đủ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và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tính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khả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thi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bộ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phận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liên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quan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cơ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cấu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vai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trò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nhiệm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vụ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mối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liên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hệ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trong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đầu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tư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vận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hành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dự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án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3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quả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Đánh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giá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quả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mặt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tài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chính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kinh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tế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xã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hôi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và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quả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tổng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hợp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6" marR="128016" marT="54864" marB="5486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56" y="248444"/>
            <a:ext cx="434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5.2.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PPP</a:t>
            </a:r>
            <a:endParaRPr lang="vi-VN" sz="1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356" y="553244"/>
            <a:ext cx="40386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00"/>
              </a:spcBef>
              <a:spcAft>
                <a:spcPts val="100"/>
              </a:spcAft>
              <a:buAutoNum type="alphaLcParenR"/>
            </a:pP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Nguồn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endParaRPr lang="en-US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6437" lvl="1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vốn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16437" lvl="1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mô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khả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xếp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vốn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bên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1356" y="1086644"/>
            <a:ext cx="40386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lợi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ích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chi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phí</a:t>
            </a:r>
            <a:endParaRPr lang="en-US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6437" lvl="1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chính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16437" lvl="1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tế-xã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356" y="1620044"/>
            <a:ext cx="40386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endParaRPr lang="en-US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6437" lvl="1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tới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tế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16437" lvl="1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môi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an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356" y="2229644"/>
            <a:ext cx="41148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00"/>
              </a:spcBef>
              <a:spcAft>
                <a:spcPts val="100"/>
              </a:spcAft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rủi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</a:t>
            </a:r>
            <a:endParaRPr lang="en-US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16437" lvl="1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rủi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416437" lvl="1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rủi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tham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356" y="248444"/>
            <a:ext cx="434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5.3. 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khả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PPP</a:t>
            </a:r>
            <a:endParaRPr lang="vi-VN" sz="11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356" y="553244"/>
            <a:ext cx="457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1) 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chí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giá</a:t>
            </a:r>
            <a:endParaRPr lang="en-US" sz="1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65037" lvl="1" indent="-22860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chí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(5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OECD ?)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465037" lvl="1" indent="-22860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65037" lvl="1" indent="-22860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vi-VN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356" y="1467644"/>
            <a:ext cx="4267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2) 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sở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dữ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phục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PPP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8956" y="1848644"/>
          <a:ext cx="4343400" cy="95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179882" lvl="0" indent="-1800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Cơ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sở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dữ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liệu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quốc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gia</a:t>
                      </a:r>
                      <a:endParaRPr lang="en-US" sz="1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9882" lvl="0" indent="-1800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Cơ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sở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dữ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liệu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ngành</a:t>
                      </a:r>
                      <a:endParaRPr lang="en-US" sz="1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9882" lvl="0" indent="-1800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Cơ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sở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dữ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liệu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quốc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dirty="0" err="1" smtClean="0">
                          <a:latin typeface="Arial" pitchFamily="34" charset="0"/>
                          <a:cs typeface="Arial" pitchFamily="34" charset="0"/>
                        </a:rPr>
                        <a:t>tế</a:t>
                      </a:r>
                      <a:endParaRPr lang="vi-VN" sz="1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vi-V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800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dirty="0" err="1" smtClean="0">
                          <a:latin typeface="Arial" pitchFamily="34" charset="0"/>
                          <a:cs typeface="Arial" pitchFamily="34" charset="0"/>
                        </a:rPr>
                        <a:t>Loại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dự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án</a:t>
                      </a:r>
                      <a:endParaRPr lang="en-US" sz="1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000" indent="-1800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Suất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đầu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tư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suất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chi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phí</a:t>
                      </a:r>
                      <a:endParaRPr lang="en-US" sz="1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000" indent="-1800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quả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kinh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doanh</a:t>
                      </a:r>
                      <a:endParaRPr lang="en-US" sz="1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000" indent="-1800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hạn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hoàn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vốn</a:t>
                      </a:r>
                      <a:endParaRPr lang="en-US" sz="10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000" indent="-1800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…….</a:t>
                      </a:r>
                      <a:endParaRPr lang="vi-VN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2328862" y="2267744"/>
            <a:ext cx="686594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2756" y="172244"/>
            <a:ext cx="4074437" cy="215519"/>
          </a:xfrm>
          <a:prstGeom prst="rect">
            <a:avLst/>
          </a:prstGeom>
          <a:extLst/>
        </p:spPr>
        <p:txBody>
          <a:bodyPr lIns="42030" tIns="21015" rIns="42030" bIns="21015"/>
          <a:lstStyle/>
          <a:p>
            <a:pPr eaLnBrk="1" hangingPunct="1">
              <a:defRPr/>
            </a:pPr>
            <a:r>
              <a:rPr lang="vi-VN" altLang="en-US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 Mô hình thẩm định dự án đầu tư PPP</a:t>
            </a:r>
            <a:endParaRPr lang="en-US" altLang="en-US" sz="1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6556" y="400844"/>
            <a:ext cx="3307324" cy="190240"/>
          </a:xfrm>
          <a:prstGeom prst="rect">
            <a:avLst/>
          </a:prstGeom>
          <a:noFill/>
        </p:spPr>
        <p:txBody>
          <a:bodyPr wrap="square" lIns="36000" tIns="18000" rIns="36000" bIns="18000" rtlCol="0">
            <a:spAutoFit/>
          </a:bodyPr>
          <a:lstStyle/>
          <a:p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6.1.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 </a:t>
            </a:r>
            <a:endParaRPr lang="vi-VN" sz="1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310356" y="705644"/>
            <a:ext cx="4419600" cy="2269862"/>
            <a:chOff x="310356" y="705644"/>
            <a:chExt cx="4495800" cy="2269862"/>
          </a:xfrm>
        </p:grpSpPr>
        <p:sp>
          <p:nvSpPr>
            <p:cNvPr id="204803" name="Text Box 3"/>
            <p:cNvSpPr txBox="1">
              <a:spLocks noChangeArrowheads="1"/>
            </p:cNvSpPr>
            <p:nvPr/>
          </p:nvSpPr>
          <p:spPr bwMode="auto">
            <a:xfrm>
              <a:off x="310356" y="705644"/>
              <a:ext cx="857186" cy="165551"/>
            </a:xfrm>
            <a:prstGeom prst="rect">
              <a:avLst/>
            </a:prstGeom>
            <a:solidFill>
              <a:srgbClr val="FFFF00"/>
            </a:solidFill>
            <a:ln w="19050"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42030" tIns="21015" rIns="42030" bIns="210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QĐ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Chủ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trương</a:t>
              </a:r>
              <a:endParaRPr lang="en-US" alt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04830" name="Text Box 30"/>
            <p:cNvSpPr txBox="1">
              <a:spLocks noChangeArrowheads="1"/>
            </p:cNvSpPr>
            <p:nvPr/>
          </p:nvSpPr>
          <p:spPr bwMode="auto">
            <a:xfrm>
              <a:off x="2170687" y="1924844"/>
              <a:ext cx="932662" cy="596438"/>
            </a:xfrm>
            <a:prstGeom prst="rect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2030" tIns="21015" rIns="42030" bIns="210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 err="1" smtClean="0">
                  <a:solidFill>
                    <a:srgbClr val="002060"/>
                  </a:solidFill>
                  <a:cs typeface="Arial" charset="0"/>
                </a:rPr>
                <a:t>Thường</a:t>
              </a:r>
              <a:r>
                <a:rPr lang="en-US" altLang="en-US" b="1" dirty="0" smtClean="0">
                  <a:solidFill>
                    <a:srgbClr val="002060"/>
                  </a:solidFill>
                  <a:cs typeface="Arial" charset="0"/>
                </a:rPr>
                <a:t> </a:t>
              </a:r>
              <a:r>
                <a:rPr lang="en-US" altLang="en-US" b="1" dirty="0" err="1" smtClean="0">
                  <a:solidFill>
                    <a:srgbClr val="002060"/>
                  </a:solidFill>
                  <a:cs typeface="Arial" charset="0"/>
                </a:rPr>
                <a:t>trực</a:t>
              </a:r>
              <a:r>
                <a:rPr lang="en-US" altLang="en-US" b="1" dirty="0" smtClean="0">
                  <a:solidFill>
                    <a:srgbClr val="002060"/>
                  </a:solidFill>
                  <a:cs typeface="Arial" charset="0"/>
                </a:rPr>
                <a:t> HĐTĐ</a:t>
              </a:r>
            </a:p>
            <a:p>
              <a:pPr algn="ctr" eaLnBrk="1" hangingPunct="1"/>
              <a:r>
                <a:rPr lang="en-US" altLang="en-US" b="1" dirty="0" smtClean="0">
                  <a:solidFill>
                    <a:srgbClr val="002060"/>
                  </a:solidFill>
                  <a:cs typeface="Arial" charset="0"/>
                </a:rPr>
                <a:t> (</a:t>
              </a:r>
              <a:r>
                <a:rPr lang="en-US" altLang="en-US" b="1" dirty="0" err="1" smtClean="0">
                  <a:solidFill>
                    <a:srgbClr val="002060"/>
                  </a:solidFill>
                  <a:cs typeface="Arial" charset="0"/>
                </a:rPr>
                <a:t>Đầu</a:t>
              </a:r>
              <a:r>
                <a:rPr lang="en-US" altLang="en-US" b="1" dirty="0" smtClean="0">
                  <a:solidFill>
                    <a:srgbClr val="002060"/>
                  </a:solidFill>
                  <a:cs typeface="Arial" charset="0"/>
                </a:rPr>
                <a:t> </a:t>
              </a:r>
              <a:r>
                <a:rPr lang="en-US" altLang="en-US" b="1" dirty="0" err="1" smtClean="0">
                  <a:solidFill>
                    <a:srgbClr val="002060"/>
                  </a:solidFill>
                  <a:cs typeface="Arial" charset="0"/>
                </a:rPr>
                <a:t>mối</a:t>
              </a:r>
              <a:r>
                <a:rPr lang="en-US" altLang="en-US" b="1" dirty="0" smtClean="0">
                  <a:solidFill>
                    <a:srgbClr val="002060"/>
                  </a:solidFill>
                  <a:cs typeface="Arial" charset="0"/>
                </a:rPr>
                <a:t>)</a:t>
              </a:r>
            </a:p>
            <a:p>
              <a:pPr algn="ctr" eaLnBrk="1" hangingPunct="1"/>
              <a:r>
                <a:rPr lang="en-US" altLang="en-US" b="1" dirty="0" err="1" smtClean="0">
                  <a:solidFill>
                    <a:srgbClr val="002060"/>
                  </a:solidFill>
                  <a:cs typeface="Arial" charset="0"/>
                </a:rPr>
                <a:t>Các</a:t>
              </a:r>
              <a:r>
                <a:rPr lang="en-US" altLang="en-US" b="1" dirty="0" smtClean="0">
                  <a:solidFill>
                    <a:srgbClr val="002060"/>
                  </a:solidFill>
                  <a:cs typeface="Arial" charset="0"/>
                </a:rPr>
                <a:t> </a:t>
              </a:r>
              <a:r>
                <a:rPr lang="en-US" altLang="en-US" b="1" dirty="0" err="1" smtClean="0">
                  <a:solidFill>
                    <a:srgbClr val="002060"/>
                  </a:solidFill>
                  <a:cs typeface="Arial" charset="0"/>
                </a:rPr>
                <a:t>cấp</a:t>
              </a:r>
              <a:endParaRPr lang="en-US" altLang="en-US" b="1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204835" name="Text Box 35"/>
            <p:cNvSpPr txBox="1">
              <a:spLocks noChangeArrowheads="1"/>
            </p:cNvSpPr>
            <p:nvPr/>
          </p:nvSpPr>
          <p:spPr bwMode="auto">
            <a:xfrm>
              <a:off x="1529556" y="705644"/>
              <a:ext cx="790466" cy="180940"/>
            </a:xfrm>
            <a:prstGeom prst="rect">
              <a:avLst/>
            </a:prstGeom>
            <a:solidFill>
              <a:srgbClr val="FFC000"/>
            </a:solidFill>
            <a:ln w="12700"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42030" tIns="21015" rIns="42030" bIns="210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b="1" dirty="0">
                  <a:solidFill>
                    <a:schemeClr val="bg1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QUỐC HỘI</a:t>
              </a:r>
            </a:p>
          </p:txBody>
        </p:sp>
        <p:sp>
          <p:nvSpPr>
            <p:cNvPr id="204836" name="Text Box 36"/>
            <p:cNvSpPr txBox="1">
              <a:spLocks noChangeArrowheads="1"/>
            </p:cNvSpPr>
            <p:nvPr/>
          </p:nvSpPr>
          <p:spPr bwMode="auto">
            <a:xfrm>
              <a:off x="2672556" y="705644"/>
              <a:ext cx="790466" cy="18094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42030" tIns="21015" rIns="42030" bIns="21015">
              <a:spAutoFit/>
            </a:bodyPr>
            <a:lstStyle/>
            <a:p>
              <a:pPr algn="ctr" eaLnBrk="1" hangingPunct="1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CHÍNH PHỦ</a:t>
              </a:r>
            </a:p>
          </p:txBody>
        </p:sp>
        <p:sp>
          <p:nvSpPr>
            <p:cNvPr id="204840" name="Text Box 40"/>
            <p:cNvSpPr txBox="1">
              <a:spLocks noChangeArrowheads="1"/>
            </p:cNvSpPr>
            <p:nvPr/>
          </p:nvSpPr>
          <p:spPr bwMode="auto">
            <a:xfrm>
              <a:off x="1473063" y="1086644"/>
              <a:ext cx="1971149" cy="180940"/>
            </a:xfrm>
            <a:prstGeom prst="rect">
              <a:avLst/>
            </a:prstGeom>
            <a:gradFill rotWithShape="1">
              <a:gsLst>
                <a:gs pos="0">
                  <a:srgbClr val="51530C"/>
                </a:gs>
                <a:gs pos="50000">
                  <a:srgbClr val="AFB319"/>
                </a:gs>
                <a:gs pos="100000">
                  <a:srgbClr val="51530C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42030" tIns="21015" rIns="42030" bIns="210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FF00"/>
                  </a:solidFill>
                  <a:cs typeface="Arial" charset="0"/>
                </a:rPr>
                <a:t>    </a:t>
              </a:r>
              <a:r>
                <a:rPr lang="en-US" altLang="en-US" b="1" dirty="0" err="1" smtClean="0">
                  <a:solidFill>
                    <a:srgbClr val="FFFF00"/>
                  </a:solidFill>
                  <a:cs typeface="Arial" charset="0"/>
                </a:rPr>
                <a:t>Thủ</a:t>
              </a:r>
              <a:r>
                <a:rPr lang="en-US" altLang="en-US" b="1" dirty="0" smtClean="0">
                  <a:solidFill>
                    <a:srgbClr val="FFFF00"/>
                  </a:solidFill>
                  <a:cs typeface="Arial" charset="0"/>
                </a:rPr>
                <a:t> </a:t>
              </a:r>
              <a:r>
                <a:rPr lang="en-US" altLang="en-US" b="1" dirty="0" err="1">
                  <a:solidFill>
                    <a:srgbClr val="FFFF00"/>
                  </a:solidFill>
                  <a:cs typeface="Arial" charset="0"/>
                </a:rPr>
                <a:t>tướng</a:t>
              </a:r>
              <a:r>
                <a:rPr lang="en-US" altLang="en-US" b="1" dirty="0">
                  <a:solidFill>
                    <a:srgbClr val="FFFF00"/>
                  </a:solidFill>
                  <a:cs typeface="Arial" charset="0"/>
                </a:rPr>
                <a:t> </a:t>
              </a:r>
              <a:r>
                <a:rPr lang="en-US" altLang="en-US" b="1" dirty="0" err="1">
                  <a:solidFill>
                    <a:srgbClr val="FFFF00"/>
                  </a:solidFill>
                  <a:cs typeface="Arial" charset="0"/>
                </a:rPr>
                <a:t>Chính</a:t>
              </a:r>
              <a:r>
                <a:rPr lang="en-US" altLang="en-US" b="1" dirty="0">
                  <a:solidFill>
                    <a:srgbClr val="FFFF00"/>
                  </a:solidFill>
                  <a:cs typeface="Arial" charset="0"/>
                </a:rPr>
                <a:t> </a:t>
              </a:r>
              <a:r>
                <a:rPr lang="en-US" altLang="en-US" b="1" dirty="0" err="1">
                  <a:solidFill>
                    <a:srgbClr val="FFFF00"/>
                  </a:solidFill>
                  <a:cs typeface="Arial" charset="0"/>
                </a:rPr>
                <a:t>phủ</a:t>
              </a:r>
              <a:endParaRPr lang="en-US" altLang="en-US" b="1" dirty="0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204845" name="Text Box 45"/>
            <p:cNvSpPr txBox="1">
              <a:spLocks noChangeArrowheads="1"/>
            </p:cNvSpPr>
            <p:nvPr/>
          </p:nvSpPr>
          <p:spPr bwMode="auto">
            <a:xfrm>
              <a:off x="2672556" y="1467644"/>
              <a:ext cx="734799" cy="288662"/>
            </a:xfrm>
            <a:prstGeom prst="rec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2030" tIns="21015" rIns="42030" bIns="210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 b="1" dirty="0" smtClean="0">
                  <a:solidFill>
                    <a:srgbClr val="FFFF00"/>
                  </a:solidFill>
                  <a:cs typeface="Arial" charset="0"/>
                </a:rPr>
                <a:t>HĐTĐ </a:t>
              </a:r>
            </a:p>
            <a:p>
              <a:pPr algn="ctr" eaLnBrk="1" hangingPunct="1"/>
              <a:r>
                <a:rPr lang="en-US" altLang="en-US" sz="800" b="1" dirty="0" err="1" smtClean="0">
                  <a:solidFill>
                    <a:srgbClr val="FFFF00"/>
                  </a:solidFill>
                  <a:cs typeface="Arial" charset="0"/>
                </a:rPr>
                <a:t>Nhà</a:t>
              </a:r>
              <a:r>
                <a:rPr lang="en-US" altLang="en-US" sz="800" b="1" dirty="0" smtClean="0">
                  <a:solidFill>
                    <a:srgbClr val="FFFF00"/>
                  </a:solidFill>
                  <a:cs typeface="Arial" charset="0"/>
                </a:rPr>
                <a:t> </a:t>
              </a:r>
              <a:r>
                <a:rPr lang="en-US" altLang="en-US" sz="800" b="1" dirty="0" err="1" smtClean="0">
                  <a:solidFill>
                    <a:srgbClr val="FFFF00"/>
                  </a:solidFill>
                  <a:cs typeface="Arial" charset="0"/>
                </a:rPr>
                <a:t>nước</a:t>
              </a:r>
              <a:endParaRPr lang="en-US" altLang="en-US" sz="800" b="1" dirty="0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204846" name="Text Box 46"/>
            <p:cNvSpPr txBox="1">
              <a:spLocks noChangeArrowheads="1"/>
            </p:cNvSpPr>
            <p:nvPr/>
          </p:nvSpPr>
          <p:spPr bwMode="auto">
            <a:xfrm>
              <a:off x="1834356" y="1467644"/>
              <a:ext cx="682542" cy="288662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42030" tIns="21015" rIns="42030" bIns="210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800" b="1" dirty="0" smtClean="0">
                  <a:solidFill>
                    <a:srgbClr val="FFFF00"/>
                  </a:solidFill>
                  <a:cs typeface="Arial" charset="0"/>
                </a:rPr>
                <a:t>HĐTĐ  </a:t>
              </a:r>
              <a:r>
                <a:rPr lang="en-US" altLang="en-US" sz="800" b="1" dirty="0" err="1" smtClean="0">
                  <a:solidFill>
                    <a:srgbClr val="FFFF00"/>
                  </a:solidFill>
                  <a:cs typeface="Arial" charset="0"/>
                </a:rPr>
                <a:t>Chính</a:t>
              </a:r>
              <a:r>
                <a:rPr lang="en-US" altLang="en-US" sz="800" b="1" dirty="0" smtClean="0">
                  <a:solidFill>
                    <a:srgbClr val="FFFF00"/>
                  </a:solidFill>
                  <a:cs typeface="Arial" charset="0"/>
                </a:rPr>
                <a:t> </a:t>
              </a:r>
              <a:r>
                <a:rPr lang="en-US" altLang="en-US" sz="800" b="1" dirty="0" err="1" smtClean="0">
                  <a:solidFill>
                    <a:srgbClr val="FFFF00"/>
                  </a:solidFill>
                  <a:cs typeface="Arial" charset="0"/>
                </a:rPr>
                <a:t>phủ</a:t>
              </a:r>
              <a:endParaRPr lang="en-US" altLang="en-US" sz="800" b="1" dirty="0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204852" name="Text Box 52"/>
            <p:cNvSpPr txBox="1">
              <a:spLocks noChangeArrowheads="1"/>
            </p:cNvSpPr>
            <p:nvPr/>
          </p:nvSpPr>
          <p:spPr bwMode="auto">
            <a:xfrm>
              <a:off x="2291556" y="2686844"/>
              <a:ext cx="702308" cy="28866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42030" tIns="21015" rIns="42030" bIns="210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8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HĐTĐ          </a:t>
              </a:r>
              <a:r>
                <a:rPr lang="en-US" altLang="en-US" sz="8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cơ</a:t>
              </a:r>
              <a:r>
                <a:rPr lang="en-US" altLang="en-US" sz="8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8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sở</a:t>
              </a:r>
              <a:endParaRPr lang="en-US" altLang="en-US" sz="8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34" name="Straight Arrow Connector 33"/>
            <p:cNvCxnSpPr>
              <a:stCxn id="204836" idx="1"/>
              <a:endCxn id="204835" idx="3"/>
            </p:cNvCxnSpPr>
            <p:nvPr/>
          </p:nvCxnSpPr>
          <p:spPr>
            <a:xfrm rot="10800000">
              <a:off x="2320022" y="796114"/>
              <a:ext cx="352534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 Box 52"/>
            <p:cNvSpPr txBox="1">
              <a:spLocks noChangeArrowheads="1"/>
            </p:cNvSpPr>
            <p:nvPr/>
          </p:nvSpPr>
          <p:spPr bwMode="auto">
            <a:xfrm>
              <a:off x="1252346" y="2062605"/>
              <a:ext cx="685800" cy="28866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42030" tIns="21015" rIns="42030" bIns="210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8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HĐTĐ          </a:t>
              </a:r>
              <a:r>
                <a:rPr lang="en-US" altLang="en-US" sz="8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Ngành</a:t>
              </a:r>
              <a:endParaRPr lang="en-US" altLang="en-US" sz="8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6" name="Text Box 3"/>
            <p:cNvSpPr txBox="1">
              <a:spLocks noChangeArrowheads="1"/>
            </p:cNvSpPr>
            <p:nvPr/>
          </p:nvSpPr>
          <p:spPr bwMode="auto">
            <a:xfrm>
              <a:off x="310356" y="1086644"/>
              <a:ext cx="780986" cy="165551"/>
            </a:xfrm>
            <a:prstGeom prst="rect">
              <a:avLst/>
            </a:prstGeom>
            <a:ln w="12700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lIns="42030" tIns="21015" rIns="42030" bIns="210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DA QTQG</a:t>
              </a:r>
              <a:endParaRPr lang="en-US" alt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6556" y="1620044"/>
              <a:ext cx="609600" cy="1200329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Dự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án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thuộc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thẩm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quyền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quyết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định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của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Bộ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, CQTW</a:t>
              </a:r>
              <a:endParaRPr lang="vi-VN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52"/>
            <p:cNvSpPr txBox="1">
              <a:spLocks noChangeArrowheads="1"/>
            </p:cNvSpPr>
            <p:nvPr/>
          </p:nvSpPr>
          <p:spPr bwMode="auto">
            <a:xfrm>
              <a:off x="3282156" y="2062605"/>
              <a:ext cx="609600" cy="28866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42030" tIns="21015" rIns="42030" bIns="210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8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HĐTĐ </a:t>
              </a:r>
              <a:r>
                <a:rPr lang="en-US" altLang="en-US" sz="8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cấp</a:t>
              </a:r>
              <a:r>
                <a:rPr lang="en-US" altLang="en-US" sz="8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8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tỉnh</a:t>
              </a:r>
              <a:r>
                <a:rPr lang="en-US" altLang="en-US" sz="8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         </a:t>
              </a:r>
              <a:endParaRPr lang="en-US" altLang="en-US" sz="8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3815556" y="705644"/>
              <a:ext cx="990600" cy="165551"/>
            </a:xfrm>
            <a:prstGeom prst="rect">
              <a:avLst/>
            </a:prstGeom>
            <a:solidFill>
              <a:srgbClr val="FFFF00"/>
            </a:solidFill>
            <a:ln w="19050"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42030" tIns="21015" rIns="42030" bIns="210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QĐ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Chủ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trương</a:t>
              </a:r>
              <a:endParaRPr lang="en-US" alt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cxnSp>
          <p:nvCxnSpPr>
            <p:cNvPr id="42" name="Straight Arrow Connector 41"/>
            <p:cNvCxnSpPr>
              <a:stCxn id="204836" idx="3"/>
              <a:endCxn id="40" idx="1"/>
            </p:cNvCxnSpPr>
            <p:nvPr/>
          </p:nvCxnSpPr>
          <p:spPr>
            <a:xfrm flipV="1">
              <a:off x="3463022" y="788420"/>
              <a:ext cx="352534" cy="7694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3891756" y="1086644"/>
              <a:ext cx="914400" cy="288662"/>
            </a:xfrm>
            <a:prstGeom prst="rect">
              <a:avLst/>
            </a:prstGeom>
            <a:ln w="12700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lIns="42030" tIns="21015" rIns="42030" bIns="21015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DA 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khác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thuộc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thẩm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quyền</a:t>
              </a:r>
              <a:endParaRPr lang="en-US" alt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20356" y="1620044"/>
              <a:ext cx="685800" cy="1338828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Dự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án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thuộc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thẩm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quyền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quyết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định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của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UBND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cấp</a:t>
              </a:r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tỉnh</a:t>
              </a:r>
              <a:endParaRPr lang="vi-VN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" name="Straight Arrow Connector 56"/>
            <p:cNvCxnSpPr>
              <a:stCxn id="204835" idx="1"/>
              <a:endCxn id="204803" idx="3"/>
            </p:cNvCxnSpPr>
            <p:nvPr/>
          </p:nvCxnSpPr>
          <p:spPr>
            <a:xfrm rot="10800000">
              <a:off x="1167542" y="788420"/>
              <a:ext cx="362014" cy="7694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204846" idx="2"/>
              <a:endCxn id="204830" idx="0"/>
            </p:cNvCxnSpPr>
            <p:nvPr/>
          </p:nvCxnSpPr>
          <p:spPr>
            <a:xfrm rot="16200000" flipH="1">
              <a:off x="2322053" y="1609879"/>
              <a:ext cx="168538" cy="4613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04830" idx="0"/>
            </p:cNvCxnSpPr>
            <p:nvPr/>
          </p:nvCxnSpPr>
          <p:spPr>
            <a:xfrm rot="5400000" flipH="1" flipV="1">
              <a:off x="2746752" y="1662710"/>
              <a:ext cx="152400" cy="3718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5400000">
              <a:off x="4235450" y="971550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5400000">
              <a:off x="577850" y="971550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2520950" y="2609850"/>
              <a:ext cx="151606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3434556" y="1162844"/>
              <a:ext cx="457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3891756" y="2229644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rot="10800000">
              <a:off x="996156" y="2229644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rot="5400000" flipH="1" flipV="1">
              <a:off x="2025253" y="1352947"/>
              <a:ext cx="228600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rot="5400000" flipH="1" flipV="1">
              <a:off x="2940050" y="1352550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rot="5400000" flipH="1" flipV="1">
              <a:off x="3092450" y="972344"/>
              <a:ext cx="227806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endCxn id="36" idx="3"/>
            </p:cNvCxnSpPr>
            <p:nvPr/>
          </p:nvCxnSpPr>
          <p:spPr>
            <a:xfrm rot="10800000">
              <a:off x="1091342" y="116942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4" name="Straight Connector 133"/>
          <p:cNvCxnSpPr>
            <a:stCxn id="204830" idx="3"/>
          </p:cNvCxnSpPr>
          <p:nvPr/>
        </p:nvCxnSpPr>
        <p:spPr>
          <a:xfrm>
            <a:off x="3056010" y="2223063"/>
            <a:ext cx="180943" cy="81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204830" idx="1"/>
          </p:cNvCxnSpPr>
          <p:nvPr/>
        </p:nvCxnSpPr>
        <p:spPr>
          <a:xfrm flipV="1">
            <a:off x="1941553" y="2223063"/>
            <a:ext cx="197603" cy="65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3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2756" y="172244"/>
            <a:ext cx="4114800" cy="170223"/>
          </a:xfrm>
          <a:prstGeom prst="rect">
            <a:avLst/>
          </a:prstGeom>
          <a:ln>
            <a:noFill/>
          </a:ln>
          <a:extLst/>
        </p:spPr>
        <p:txBody>
          <a:bodyPr lIns="42030" tIns="21015" rIns="42030" bIns="21015"/>
          <a:lstStyle/>
          <a:p>
            <a:pPr algn="l" eaLnBrk="1" hangingPunct="1">
              <a:defRPr/>
            </a:pPr>
            <a:r>
              <a:rPr lang="en-US" altLang="en-US" sz="1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6.2. </a:t>
            </a:r>
            <a:r>
              <a:rPr lang="en-US" altLang="en-US" sz="11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altLang="en-US" sz="1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1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altLang="en-US" sz="1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altLang="en-US" sz="1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1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HĐTĐ </a:t>
            </a:r>
            <a:r>
              <a:rPr lang="en-US" alt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alt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alt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alt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altLang="en-US" sz="1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PPP</a:t>
            </a:r>
            <a:endParaRPr lang="en-US" altLang="en-US" sz="1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0356" y="477044"/>
            <a:ext cx="4495800" cy="2413575"/>
            <a:chOff x="1519238" y="1517776"/>
            <a:chExt cx="8198223" cy="5244545"/>
          </a:xfrm>
        </p:grpSpPr>
        <p:sp>
          <p:nvSpPr>
            <p:cNvPr id="263171" name="Text Box 3"/>
            <p:cNvSpPr txBox="1">
              <a:spLocks noChangeArrowheads="1"/>
            </p:cNvSpPr>
            <p:nvPr/>
          </p:nvSpPr>
          <p:spPr bwMode="auto">
            <a:xfrm>
              <a:off x="1519238" y="2184394"/>
              <a:ext cx="1800308" cy="4046112"/>
            </a:xfrm>
            <a:prstGeom prst="rect">
              <a:avLst/>
            </a:prstGeom>
            <a:ln w="9525">
              <a:solidFill>
                <a:schemeClr val="tx1"/>
              </a:solidFill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1000" b="1" dirty="0"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endParaRPr lang="en-US" sz="1000" b="1" dirty="0"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000" b="1" dirty="0" err="1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Thường</a:t>
              </a:r>
              <a:r>
                <a:rPr lang="en-US" sz="1000" b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err="1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trực</a:t>
              </a:r>
              <a:r>
                <a:rPr lang="en-US" sz="1000" b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 HĐTĐ (</a:t>
              </a:r>
              <a:r>
                <a:rPr lang="en-US" sz="1000" b="1" dirty="0" err="1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Đơn</a:t>
              </a:r>
              <a:r>
                <a:rPr lang="en-US" sz="1000" b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err="1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vị</a:t>
              </a:r>
              <a:r>
                <a:rPr lang="en-US" sz="10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err="1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đầu</a:t>
              </a:r>
              <a:r>
                <a:rPr lang="en-US" sz="10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b="1" dirty="0" err="1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mối</a:t>
              </a:r>
              <a:r>
                <a:rPr lang="en-US" sz="1000" b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) </a:t>
              </a:r>
            </a:p>
            <a:p>
              <a:pPr algn="ctr">
                <a:defRPr/>
              </a:pPr>
              <a:endPara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021" name="Text Box 4"/>
            <p:cNvSpPr txBox="1">
              <a:spLocks noChangeArrowheads="1"/>
            </p:cNvSpPr>
            <p:nvPr/>
          </p:nvSpPr>
          <p:spPr bwMode="auto">
            <a:xfrm>
              <a:off x="2397805" y="1517776"/>
              <a:ext cx="1035052" cy="127067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vi-VN" altLang="en-US" sz="700" b="1" dirty="0" smtClean="0">
                <a:solidFill>
                  <a:schemeClr val="bg1"/>
                </a:solidFill>
                <a:cs typeface="Arial" charset="0"/>
              </a:endParaRPr>
            </a:p>
            <a:p>
              <a:pPr algn="ctr" eaLnBrk="1" hangingPunct="1"/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Tiếp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nhận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b="1" dirty="0" smtClean="0">
                  <a:solidFill>
                    <a:schemeClr val="bg1"/>
                  </a:solidFill>
                  <a:cs typeface="Arial" charset="0"/>
                </a:rPr>
                <a:t>HSDA</a:t>
              </a:r>
              <a:endParaRPr lang="en-US" altLang="en-US" sz="7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63174" name="Text Box 6"/>
            <p:cNvSpPr txBox="1">
              <a:spLocks noChangeArrowheads="1"/>
            </p:cNvSpPr>
            <p:nvPr/>
          </p:nvSpPr>
          <p:spPr bwMode="auto">
            <a:xfrm>
              <a:off x="2075050" y="5491642"/>
              <a:ext cx="1528482" cy="1270679"/>
            </a:xfrm>
            <a:prstGeom prst="rect">
              <a:avLst/>
            </a:prstGeom>
            <a:solidFill>
              <a:srgbClr val="FFFF00"/>
            </a:solidFill>
            <a:ln w="952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800" b="1" dirty="0" err="1">
                  <a:solidFill>
                    <a:schemeClr val="bg1"/>
                  </a:solidFill>
                  <a:cs typeface="Arial" panose="020B0604020202020204" pitchFamily="34" charset="0"/>
                </a:rPr>
                <a:t>Báo</a:t>
              </a:r>
              <a:r>
                <a:rPr lang="en-US" altLang="en-US" sz="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panose="020B0604020202020204" pitchFamily="34" charset="0"/>
                </a:rPr>
                <a:t>cáo</a:t>
              </a:r>
              <a:r>
                <a:rPr lang="en-US" altLang="en-US" sz="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TĐ/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panose="020B0604020202020204" pitchFamily="34" charset="0"/>
                </a:rPr>
                <a:t>Văn</a:t>
              </a:r>
              <a:r>
                <a:rPr lang="en-US" altLang="en-US" sz="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panose="020B0604020202020204" pitchFamily="34" charset="0"/>
                </a:rPr>
                <a:t>bản</a:t>
              </a:r>
              <a:r>
                <a:rPr lang="en-US" altLang="en-US" sz="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panose="020B0604020202020204" pitchFamily="34" charset="0"/>
                </a:rPr>
                <a:t>trình</a:t>
              </a:r>
              <a:r>
                <a:rPr lang="en-US" altLang="en-US" sz="8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CQNN CTQ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panose="020B0604020202020204" pitchFamily="34" charset="0"/>
                </a:rPr>
                <a:t>của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 DA PPP</a:t>
              </a:r>
              <a:endParaRPr lang="en-US" altLang="en-US" sz="8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023" name="Line 7"/>
            <p:cNvSpPr>
              <a:spLocks noChangeShapeType="1"/>
            </p:cNvSpPr>
            <p:nvPr/>
          </p:nvSpPr>
          <p:spPr bwMode="auto">
            <a:xfrm>
              <a:off x="3416386" y="1671638"/>
              <a:ext cx="6283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24" name="Text Box 8"/>
            <p:cNvSpPr txBox="1">
              <a:spLocks noChangeArrowheads="1"/>
            </p:cNvSpPr>
            <p:nvPr/>
          </p:nvSpPr>
          <p:spPr bwMode="auto">
            <a:xfrm>
              <a:off x="6659563" y="1933496"/>
              <a:ext cx="2660650" cy="735656"/>
            </a:xfrm>
            <a:prstGeom prst="rect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Cơ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quan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đơn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vị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TVTĐ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độc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lập</a:t>
              </a:r>
              <a:endParaRPr lang="en-US" alt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6025" name="Text Box 9"/>
            <p:cNvSpPr txBox="1">
              <a:spLocks noChangeArrowheads="1"/>
            </p:cNvSpPr>
            <p:nvPr/>
          </p:nvSpPr>
          <p:spPr bwMode="auto">
            <a:xfrm>
              <a:off x="6660496" y="2842398"/>
              <a:ext cx="2660650" cy="763600"/>
            </a:xfrm>
            <a:prstGeom prst="rect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Chuyên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gia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/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Nhóm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chuyên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gia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TVTĐ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độc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lập</a:t>
              </a:r>
              <a:endParaRPr lang="en-US" alt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6026" name="Text Box 10"/>
            <p:cNvSpPr txBox="1">
              <a:spLocks noChangeArrowheads="1"/>
            </p:cNvSpPr>
            <p:nvPr/>
          </p:nvSpPr>
          <p:spPr bwMode="auto">
            <a:xfrm>
              <a:off x="6660496" y="3835864"/>
              <a:ext cx="2659063" cy="735656"/>
            </a:xfrm>
            <a:prstGeom prst="rect">
              <a:avLst/>
            </a:prstGeom>
            <a:ln w="9525"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Cơ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quan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/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Đ.vị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quản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lý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chuyên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ngành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 (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Bộ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altLang="en-US" sz="800" b="1" dirty="0" err="1" smtClean="0">
                  <a:solidFill>
                    <a:schemeClr val="bg1"/>
                  </a:solidFill>
                  <a:cs typeface="Arial" charset="0"/>
                </a:rPr>
                <a:t>Sở</a:t>
              </a:r>
              <a:r>
                <a:rPr lang="en-US" altLang="en-US" sz="800" b="1" dirty="0" smtClean="0">
                  <a:solidFill>
                    <a:schemeClr val="bg1"/>
                  </a:solidFill>
                  <a:cs typeface="Arial" charset="0"/>
                </a:rPr>
                <a:t>)  </a:t>
              </a:r>
              <a:endParaRPr lang="en-US" alt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6027" name="Text Box 11"/>
            <p:cNvSpPr txBox="1">
              <a:spLocks noChangeArrowheads="1"/>
            </p:cNvSpPr>
            <p:nvPr/>
          </p:nvSpPr>
          <p:spPr bwMode="auto">
            <a:xfrm>
              <a:off x="6660496" y="4663753"/>
              <a:ext cx="2659063" cy="735656"/>
            </a:xfrm>
            <a:prstGeom prst="rect">
              <a:avLst/>
            </a:prstGeom>
            <a:ln w="9525"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Bộ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Ngành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Địa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phương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liên</a:t>
              </a:r>
              <a:r>
                <a:rPr lang="en-US" altLang="en-US" sz="8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en-US" altLang="en-US" sz="800" b="1" dirty="0" err="1">
                  <a:solidFill>
                    <a:schemeClr val="bg1"/>
                  </a:solidFill>
                  <a:cs typeface="Arial" charset="0"/>
                </a:rPr>
                <a:t>quan</a:t>
              </a:r>
              <a:endParaRPr lang="en-US" altLang="en-US" sz="8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6028" name="Line 12"/>
            <p:cNvSpPr>
              <a:spLocks noChangeShapeType="1"/>
            </p:cNvSpPr>
            <p:nvPr/>
          </p:nvSpPr>
          <p:spPr bwMode="auto">
            <a:xfrm flipH="1">
              <a:off x="9690100" y="1671638"/>
              <a:ext cx="9525" cy="3327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29" name="Line 13"/>
            <p:cNvSpPr>
              <a:spLocks noChangeShapeType="1"/>
            </p:cNvSpPr>
            <p:nvPr/>
          </p:nvSpPr>
          <p:spPr bwMode="auto">
            <a:xfrm flipH="1">
              <a:off x="9320213" y="2116138"/>
              <a:ext cx="369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30" name="Line 14"/>
            <p:cNvSpPr>
              <a:spLocks noChangeShapeType="1"/>
            </p:cNvSpPr>
            <p:nvPr/>
          </p:nvSpPr>
          <p:spPr bwMode="auto">
            <a:xfrm flipH="1">
              <a:off x="9359888" y="2917978"/>
              <a:ext cx="307975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31" name="Line 15"/>
            <p:cNvSpPr>
              <a:spLocks noChangeShapeType="1"/>
            </p:cNvSpPr>
            <p:nvPr/>
          </p:nvSpPr>
          <p:spPr bwMode="auto">
            <a:xfrm flipH="1" flipV="1">
              <a:off x="9347386" y="3805582"/>
              <a:ext cx="355600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32" name="Line 16"/>
            <p:cNvSpPr>
              <a:spLocks noChangeShapeType="1"/>
            </p:cNvSpPr>
            <p:nvPr/>
          </p:nvSpPr>
          <p:spPr bwMode="auto">
            <a:xfrm flipH="1" flipV="1">
              <a:off x="9332913" y="4985381"/>
              <a:ext cx="384548" cy="13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4298298" y="5822797"/>
              <a:ext cx="1945341" cy="802535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cs typeface="Arial" charset="0"/>
                </a:rPr>
                <a:t>   </a:t>
              </a:r>
              <a:r>
                <a:rPr lang="en-US" altLang="en-US" b="1" dirty="0" err="1" smtClean="0">
                  <a:cs typeface="Arial" charset="0"/>
                </a:rPr>
                <a:t>Thủ</a:t>
              </a:r>
              <a:r>
                <a:rPr lang="en-US" altLang="en-US" b="1" dirty="0" smtClean="0">
                  <a:cs typeface="Arial" charset="0"/>
                </a:rPr>
                <a:t> </a:t>
              </a:r>
              <a:r>
                <a:rPr lang="en-US" altLang="en-US" b="1" dirty="0" err="1" smtClean="0">
                  <a:cs typeface="Arial" charset="0"/>
                </a:rPr>
                <a:t>trưởng</a:t>
              </a:r>
              <a:r>
                <a:rPr lang="en-US" altLang="en-US" b="1" dirty="0" smtClean="0">
                  <a:cs typeface="Arial" charset="0"/>
                </a:rPr>
                <a:t> </a:t>
              </a:r>
              <a:r>
                <a:rPr lang="en-US" altLang="en-US" b="1" dirty="0">
                  <a:cs typeface="Arial" charset="0"/>
                </a:rPr>
                <a:t>CQ TĐ</a:t>
              </a:r>
            </a:p>
          </p:txBody>
        </p:sp>
        <p:sp>
          <p:nvSpPr>
            <p:cNvPr id="263187" name="Text Box 19"/>
            <p:cNvSpPr txBox="1">
              <a:spLocks noChangeArrowheads="1"/>
            </p:cNvSpPr>
            <p:nvPr/>
          </p:nvSpPr>
          <p:spPr bwMode="auto">
            <a:xfrm>
              <a:off x="6938402" y="5822797"/>
              <a:ext cx="2380579" cy="73565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8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NGƯỜI CÓ THẨM QUYỀN QĐ </a:t>
              </a:r>
              <a:r>
                <a:rPr lang="en-US" sz="800" b="1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ĐT</a:t>
              </a:r>
              <a:endParaRPr lang="en-US" sz="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189" name="Text Box 21"/>
            <p:cNvSpPr txBox="1">
              <a:spLocks noChangeArrowheads="1"/>
            </p:cNvSpPr>
            <p:nvPr/>
          </p:nvSpPr>
          <p:spPr bwMode="auto">
            <a:xfrm>
              <a:off x="4159344" y="2345665"/>
              <a:ext cx="1655075" cy="1103484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700" b="1" dirty="0">
                  <a:cs typeface="Arial" panose="020B0604020202020204" pitchFamily="34" charset="0"/>
                </a:rPr>
                <a:t> </a:t>
              </a:r>
              <a:r>
                <a:rPr lang="en-US" altLang="en-US" b="1" dirty="0" smtClean="0">
                  <a:cs typeface="Arial" panose="020B0604020202020204" pitchFamily="34" charset="0"/>
                </a:rPr>
                <a:t>B/</a:t>
              </a:r>
              <a:r>
                <a:rPr lang="en-US" altLang="en-US" b="1" dirty="0" err="1" smtClean="0">
                  <a:cs typeface="Arial" panose="020B0604020202020204" pitchFamily="34" charset="0"/>
                </a:rPr>
                <a:t>cáo</a:t>
              </a:r>
              <a:r>
                <a:rPr lang="en-US" altLang="en-US" b="1" dirty="0" smtClean="0">
                  <a:cs typeface="Arial" panose="020B0604020202020204" pitchFamily="34" charset="0"/>
                </a:rPr>
                <a:t> </a:t>
              </a:r>
              <a:r>
                <a:rPr lang="en-US" altLang="en-US" b="1" dirty="0" err="1">
                  <a:cs typeface="Arial" panose="020B0604020202020204" pitchFamily="34" charset="0"/>
                </a:rPr>
                <a:t>của</a:t>
              </a:r>
              <a:r>
                <a:rPr lang="en-US" altLang="en-US" b="1" dirty="0">
                  <a:cs typeface="Arial" panose="020B0604020202020204" pitchFamily="34" charset="0"/>
                </a:rPr>
                <a:t> TV </a:t>
              </a:r>
              <a:r>
                <a:rPr lang="en-US" altLang="en-US" b="1" dirty="0" smtClean="0">
                  <a:cs typeface="Arial" panose="020B0604020202020204" pitchFamily="34" charset="0"/>
                </a:rPr>
                <a:t>/ </a:t>
              </a:r>
              <a:r>
                <a:rPr lang="en-US" altLang="en-US" b="1" dirty="0" err="1" smtClean="0">
                  <a:cs typeface="Arial" panose="020B0604020202020204" pitchFamily="34" charset="0"/>
                </a:rPr>
                <a:t>Chuyên</a:t>
              </a:r>
              <a:r>
                <a:rPr lang="en-US" altLang="en-US" b="1" dirty="0" smtClean="0">
                  <a:cs typeface="Arial" panose="020B0604020202020204" pitchFamily="34" charset="0"/>
                </a:rPr>
                <a:t> </a:t>
              </a:r>
              <a:r>
                <a:rPr lang="en-US" altLang="en-US" b="1" dirty="0" err="1">
                  <a:cs typeface="Arial" panose="020B0604020202020204" pitchFamily="34" charset="0"/>
                </a:rPr>
                <a:t>gia</a:t>
              </a:r>
              <a:r>
                <a:rPr lang="en-US" altLang="en-US" b="1" dirty="0">
                  <a:cs typeface="Arial" panose="020B0604020202020204" pitchFamily="34" charset="0"/>
                </a:rPr>
                <a:t> TĐ</a:t>
              </a:r>
            </a:p>
          </p:txBody>
        </p:sp>
        <p:sp>
          <p:nvSpPr>
            <p:cNvPr id="86041" name="Line 25"/>
            <p:cNvSpPr>
              <a:spLocks noChangeShapeType="1"/>
            </p:cNvSpPr>
            <p:nvPr/>
          </p:nvSpPr>
          <p:spPr bwMode="auto">
            <a:xfrm flipH="1">
              <a:off x="3325626" y="4001442"/>
              <a:ext cx="3298077" cy="6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43" name="Line 27"/>
            <p:cNvSpPr>
              <a:spLocks noChangeShapeType="1"/>
            </p:cNvSpPr>
            <p:nvPr/>
          </p:nvSpPr>
          <p:spPr bwMode="auto">
            <a:xfrm flipH="1">
              <a:off x="5826777" y="2243137"/>
              <a:ext cx="831196" cy="2255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 flipH="1">
              <a:off x="5826777" y="2928144"/>
              <a:ext cx="831196" cy="15700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45" name="Line 29"/>
            <p:cNvSpPr>
              <a:spLocks noChangeShapeType="1"/>
            </p:cNvSpPr>
            <p:nvPr/>
          </p:nvSpPr>
          <p:spPr bwMode="auto">
            <a:xfrm flipH="1">
              <a:off x="5826777" y="4184651"/>
              <a:ext cx="831194" cy="313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4159344" y="4167020"/>
              <a:ext cx="1638202" cy="80253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alt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Hội</a:t>
              </a:r>
              <a:r>
                <a:rPr lang="en-US" alt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nghị</a:t>
              </a:r>
              <a:r>
                <a:rPr lang="en-US" alt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TV </a:t>
              </a:r>
              <a:r>
                <a:rPr lang="en-US" altLang="en-US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TĐ</a:t>
              </a:r>
            </a:p>
          </p:txBody>
        </p:sp>
        <p:sp>
          <p:nvSpPr>
            <p:cNvPr id="86047" name="Line 31"/>
            <p:cNvSpPr>
              <a:spLocks noChangeShapeType="1"/>
            </p:cNvSpPr>
            <p:nvPr/>
          </p:nvSpPr>
          <p:spPr bwMode="auto">
            <a:xfrm flipH="1" flipV="1">
              <a:off x="5826779" y="4498175"/>
              <a:ext cx="820085" cy="482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SG" sz="700"/>
            </a:p>
          </p:txBody>
        </p:sp>
      </p:grpSp>
      <p:sp>
        <p:nvSpPr>
          <p:cNvPr id="33" name="Line 25"/>
          <p:cNvSpPr>
            <a:spLocks noChangeShapeType="1"/>
          </p:cNvSpPr>
          <p:nvPr/>
        </p:nvSpPr>
        <p:spPr bwMode="auto">
          <a:xfrm flipH="1">
            <a:off x="1300956" y="2153444"/>
            <a:ext cx="1808623" cy="29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SG" sz="70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453356" y="2610644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901156" y="2610644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>
            <a:off x="1300956" y="1162844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6024" idx="1"/>
            <a:endCxn id="263189" idx="3"/>
          </p:cNvCxnSpPr>
          <p:nvPr/>
        </p:nvCxnSpPr>
        <p:spPr>
          <a:xfrm rot="10800000" flipV="1">
            <a:off x="2665778" y="837638"/>
            <a:ext cx="463466" cy="2743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86044" idx="0"/>
            <a:endCxn id="263189" idx="3"/>
          </p:cNvCxnSpPr>
          <p:nvPr/>
        </p:nvCxnSpPr>
        <p:spPr>
          <a:xfrm rot="5400000" flipH="1">
            <a:off x="2890002" y="887736"/>
            <a:ext cx="14145" cy="462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1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56" y="705644"/>
            <a:ext cx="4572000" cy="261562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1. 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PPP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cần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khách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quan</a:t>
            </a:r>
            <a:endParaRPr lang="vi-VN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913" y="1010444"/>
            <a:ext cx="472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180000">
              <a:buAutoNum type="arabicPeriod" startAt="2"/>
            </a:pPr>
            <a:r>
              <a:rPr lang="en-US" sz="1100" b="1" spc="30" dirty="0" err="1" smtClean="0">
                <a:latin typeface="Arial" pitchFamily="34" charset="0"/>
              </a:rPr>
              <a:t>Công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tác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thẩm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định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trong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trình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tự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ra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quyết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định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đầu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tư</a:t>
            </a:r>
            <a:r>
              <a:rPr lang="en-US" sz="1100" b="1" spc="30" dirty="0" smtClean="0">
                <a:latin typeface="Arial" pitchFamily="34" charset="0"/>
              </a:rPr>
              <a:t> </a:t>
            </a:r>
          </a:p>
          <a:p>
            <a:pPr marL="342900" indent="-342900"/>
            <a:r>
              <a:rPr lang="en-US" sz="1100" b="1" spc="30" dirty="0" smtClean="0">
                <a:latin typeface="Arial" pitchFamily="34" charset="0"/>
              </a:rPr>
              <a:t>     </a:t>
            </a:r>
            <a:r>
              <a:rPr lang="en-US" sz="1100" b="1" spc="30" dirty="0" err="1" smtClean="0">
                <a:latin typeface="Arial" pitchFamily="34" charset="0"/>
              </a:rPr>
              <a:t>dự</a:t>
            </a:r>
            <a:r>
              <a:rPr lang="en-US" sz="1100" b="1" spc="30" dirty="0" smtClean="0">
                <a:latin typeface="Arial" pitchFamily="34" charset="0"/>
              </a:rPr>
              <a:t> </a:t>
            </a:r>
            <a:r>
              <a:rPr lang="en-US" sz="1100" b="1" spc="30" dirty="0" err="1" smtClean="0">
                <a:latin typeface="Arial" pitchFamily="34" charset="0"/>
              </a:rPr>
              <a:t>án</a:t>
            </a:r>
            <a:r>
              <a:rPr lang="en-US" sz="1100" b="1" spc="30" dirty="0" smtClean="0">
                <a:latin typeface="Arial" pitchFamily="34" charset="0"/>
              </a:rPr>
              <a:t> PPP</a:t>
            </a:r>
            <a:endParaRPr lang="vi-VN" sz="1100" b="1" spc="30" dirty="0"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356" y="1467644"/>
            <a:ext cx="434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tư</a:t>
            </a:r>
            <a:endParaRPr lang="vi-VN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356" y="1848644"/>
            <a:ext cx="411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PPP -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khuyến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nghị</a:t>
            </a:r>
            <a:endParaRPr lang="vi-VN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356" y="2229644"/>
            <a:ext cx="3429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dung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DA PPP </a:t>
            </a:r>
            <a:endParaRPr lang="vi-VN" sz="11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10356" y="2610644"/>
            <a:ext cx="4074437" cy="215519"/>
          </a:xfrm>
          <a:prstGeom prst="rect">
            <a:avLst/>
          </a:prstGeom>
          <a:extLst/>
        </p:spPr>
        <p:txBody>
          <a:bodyPr lIns="42030" tIns="21015" rIns="42030" bIns="21015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  Mô hình thẩm định dự án đầu tư PPP</a:t>
            </a:r>
            <a:endParaRPr kumimoji="0" lang="en-US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8556" y="400844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NỘI DUNG </a:t>
            </a:r>
            <a:endParaRPr lang="vi-VN" sz="11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2356" y="781844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FF00"/>
                </a:solidFill>
              </a:rPr>
              <a:t>Xin</a:t>
            </a:r>
            <a:r>
              <a:rPr lang="en-US" sz="2800" b="1" i="1" dirty="0" smtClean="0">
                <a:solidFill>
                  <a:srgbClr val="FFFF00"/>
                </a:solidFill>
              </a:rPr>
              <a:t>  </a:t>
            </a:r>
            <a:r>
              <a:rPr lang="en-US" sz="2800" b="1" i="1" dirty="0" err="1" smtClean="0">
                <a:solidFill>
                  <a:srgbClr val="FFFF00"/>
                </a:solidFill>
              </a:rPr>
              <a:t>cảm</a:t>
            </a:r>
            <a:r>
              <a:rPr lang="en-US" sz="2800" b="1" i="1" dirty="0" smtClean="0">
                <a:solidFill>
                  <a:srgbClr val="FFFF00"/>
                </a:solidFill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</a:rPr>
              <a:t>ơn</a:t>
            </a:r>
            <a:r>
              <a:rPr lang="en-US" sz="2800" b="1" i="1" dirty="0" smtClean="0">
                <a:solidFill>
                  <a:srgbClr val="FFFF00"/>
                </a:solidFill>
              </a:rPr>
              <a:t>!</a:t>
            </a:r>
            <a:endParaRPr lang="vi-VN" sz="2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357" y="400844"/>
            <a:ext cx="4572000" cy="307728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PPP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quan</a:t>
            </a:r>
            <a:endParaRPr lang="vi-VN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956" y="781844"/>
            <a:ext cx="3276600" cy="307728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1.1.</a:t>
            </a:r>
            <a:r>
              <a:rPr lang="en-US" sz="105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tư</a:t>
            </a:r>
            <a:endParaRPr lang="vi-VN" sz="105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2356" y="1086644"/>
            <a:ext cx="3429000" cy="230784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lực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2356" y="1391444"/>
            <a:ext cx="3429000" cy="230784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lâu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dài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2356" y="1696244"/>
            <a:ext cx="3429000" cy="230784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đổi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mắt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lâu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dài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2356" y="2001044"/>
            <a:ext cx="3429000" cy="230784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Rủi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cao</a:t>
            </a:r>
            <a:endParaRPr lang="vi-V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7556" y="2382044"/>
            <a:ext cx="3429000" cy="2539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105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05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lựa</a:t>
            </a:r>
            <a:r>
              <a:rPr lang="en-US" sz="105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105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05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05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rất</a:t>
            </a:r>
            <a:r>
              <a:rPr lang="en-US" sz="105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khó</a:t>
            </a:r>
            <a:r>
              <a:rPr lang="en-US" sz="105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khăn</a:t>
            </a:r>
            <a:r>
              <a:rPr lang="en-US" sz="105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vi-VN" sz="105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0356" y="248444"/>
            <a:ext cx="4114800" cy="246173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1.2. 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Nguồn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thuộc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1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156" y="1620044"/>
            <a:ext cx="4191000" cy="938670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pPr marL="251875" indent="-21589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đều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chứa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đựng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yếu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tố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(ý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tưởng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kỹ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v.v.</a:t>
            </a:r>
          </a:p>
          <a:p>
            <a:pPr marL="251875" indent="-21589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phức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ngành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lĩnh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vực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hóa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AN, QP, v..v   </a:t>
            </a:r>
            <a:endParaRPr lang="vi-V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356" y="553244"/>
            <a:ext cx="3733800" cy="661671"/>
          </a:xfrm>
          <a:prstGeom prst="rect">
            <a:avLst/>
          </a:prstGeom>
          <a:noFill/>
        </p:spPr>
        <p:txBody>
          <a:bodyPr wrap="square" lIns="91395" tIns="45696" rIns="91395" bIns="45696" rtlCol="0">
            <a:spAutoFit/>
          </a:bodyPr>
          <a:lstStyle/>
          <a:p>
            <a:pPr marL="272439" lvl="5" indent="-1800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Nguồn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tham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72439" lvl="5" indent="-1800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thuộc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vi-VN" dirty="0"/>
          </a:p>
        </p:txBody>
      </p:sp>
      <p:sp>
        <p:nvSpPr>
          <p:cNvPr id="8" name="TextBox 7"/>
          <p:cNvSpPr txBox="1"/>
          <p:nvPr/>
        </p:nvSpPr>
        <p:spPr>
          <a:xfrm>
            <a:off x="310356" y="1315244"/>
            <a:ext cx="388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1.3. 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nhìn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1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quan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2756" y="2610644"/>
            <a:ext cx="426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Lựa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vốn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nhìn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nước</a:t>
            </a:r>
            <a:endParaRPr lang="vi-VN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956" y="96044"/>
            <a:ext cx="472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80000">
              <a:buAutoNum type="arabicPeriod" startAt="2"/>
            </a:pP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Công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tác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thẩm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định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trong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trình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tự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ra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quyết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định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đầu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tư</a:t>
            </a:r>
            <a:endParaRPr lang="en-US" sz="1100" b="1" spc="30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342900" indent="-342900"/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       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dự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sz="1100" b="1" spc="30" dirty="0" err="1" smtClean="0">
                <a:solidFill>
                  <a:srgbClr val="FFFF00"/>
                </a:solidFill>
                <a:latin typeface="Arial" pitchFamily="34" charset="0"/>
              </a:rPr>
              <a:t>án</a:t>
            </a:r>
            <a:r>
              <a:rPr lang="en-US" sz="1100" b="1" spc="30" dirty="0" smtClean="0">
                <a:solidFill>
                  <a:srgbClr val="FFFF00"/>
                </a:solidFill>
                <a:latin typeface="Arial" pitchFamily="34" charset="0"/>
              </a:rPr>
              <a:t> PPP</a:t>
            </a:r>
            <a:endParaRPr lang="vi-VN" sz="1100" b="1" spc="30" dirty="0">
              <a:solidFill>
                <a:srgbClr val="FFFF00"/>
              </a:solidFill>
              <a:latin typeface="Arial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86556" y="629444"/>
            <a:ext cx="4495800" cy="2067796"/>
            <a:chOff x="310356" y="781844"/>
            <a:chExt cx="4733994" cy="2144381"/>
          </a:xfrm>
        </p:grpSpPr>
        <p:sp>
          <p:nvSpPr>
            <p:cNvPr id="6" name="Oval 5"/>
            <p:cNvSpPr/>
            <p:nvPr/>
          </p:nvSpPr>
          <p:spPr>
            <a:xfrm>
              <a:off x="2958183" y="793133"/>
              <a:ext cx="882609" cy="4572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800"/>
            </a:p>
          </p:txBody>
        </p:sp>
        <p:sp>
          <p:nvSpPr>
            <p:cNvPr id="8" name="Diamond 7"/>
            <p:cNvSpPr/>
            <p:nvPr/>
          </p:nvSpPr>
          <p:spPr>
            <a:xfrm>
              <a:off x="2854230" y="1467644"/>
              <a:ext cx="1066800" cy="533400"/>
            </a:xfrm>
            <a:prstGeom prst="diamon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800" dirty="0">
                <a:solidFill>
                  <a:schemeClr val="bg2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901156" y="2305844"/>
              <a:ext cx="990600" cy="5334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8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53356" y="781844"/>
              <a:ext cx="990600" cy="52664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Cơ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quan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đơn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vị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chuẩn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bị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DA  ĐT</a:t>
              </a:r>
              <a:endParaRPr lang="vi-VN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53356" y="1543844"/>
              <a:ext cx="990600" cy="52664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Cơ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quan,Tổ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chức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Thẩm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định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vi-VN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53356" y="2305844"/>
              <a:ext cx="990600" cy="52664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Người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cơ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quan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ra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quyết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định</a:t>
              </a:r>
              <a:endParaRPr lang="vi-VN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4839" y="869334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Hồ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sơ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DA</a:t>
              </a:r>
              <a:endParaRPr lang="vi-VN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7356" y="1620044"/>
              <a:ext cx="863436" cy="239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Thẩm</a:t>
              </a:r>
              <a:r>
                <a:rPr lang="en-US" b="1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định</a:t>
              </a:r>
              <a:endParaRPr lang="vi-V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7356" y="2382044"/>
              <a:ext cx="838200" cy="383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Ra </a:t>
              </a:r>
              <a:r>
                <a:rPr lang="en-US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quyết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định</a:t>
              </a:r>
              <a:endParaRPr lang="vi-VN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2367756" y="1467644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310356" y="781844"/>
              <a:ext cx="838200" cy="2286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CQNN CTQ</a:t>
              </a:r>
              <a:endParaRPr lang="vi-VN" sz="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10356" y="1086644"/>
              <a:ext cx="838200" cy="228600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Nhà</a:t>
              </a:r>
              <a:r>
                <a:rPr lang="en-US" sz="8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b="1" dirty="0" err="1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đầu</a:t>
              </a:r>
              <a:r>
                <a:rPr lang="en-US" sz="8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b="1" dirty="0" err="1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tư</a:t>
              </a:r>
              <a:endParaRPr lang="vi-VN" sz="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0356" y="1467644"/>
              <a:ext cx="838200" cy="2308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HĐTĐ</a:t>
              </a:r>
              <a:endParaRPr lang="vi-VN" sz="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10356" y="1772444"/>
              <a:ext cx="838200" cy="351093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CQQLNN ĐT PPP</a:t>
              </a:r>
              <a:endParaRPr lang="vi-VN" sz="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0356" y="2229644"/>
              <a:ext cx="838200" cy="228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QUỐC HỘI</a:t>
              </a:r>
              <a:endParaRPr lang="vi-VN" sz="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0356" y="2610644"/>
              <a:ext cx="838200" cy="228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CQNN CTQ</a:t>
              </a:r>
              <a:endParaRPr lang="vi-VN" sz="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5" name="Straight Connector 74"/>
            <p:cNvCxnSpPr>
              <a:stCxn id="68" idx="3"/>
              <a:endCxn id="10" idx="1"/>
            </p:cNvCxnSpPr>
            <p:nvPr/>
          </p:nvCxnSpPr>
          <p:spPr>
            <a:xfrm>
              <a:off x="1148556" y="896144"/>
              <a:ext cx="304800" cy="1490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9" idx="3"/>
              <a:endCxn id="10" idx="1"/>
            </p:cNvCxnSpPr>
            <p:nvPr/>
          </p:nvCxnSpPr>
          <p:spPr>
            <a:xfrm flipV="1">
              <a:off x="1148556" y="1045164"/>
              <a:ext cx="304800" cy="1557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0" idx="3"/>
              <a:endCxn id="11" idx="1"/>
            </p:cNvCxnSpPr>
            <p:nvPr/>
          </p:nvCxnSpPr>
          <p:spPr>
            <a:xfrm>
              <a:off x="1148556" y="1583060"/>
              <a:ext cx="304800" cy="2241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1" idx="3"/>
              <a:endCxn id="11" idx="1"/>
            </p:cNvCxnSpPr>
            <p:nvPr/>
          </p:nvCxnSpPr>
          <p:spPr>
            <a:xfrm flipV="1">
              <a:off x="1148556" y="1807165"/>
              <a:ext cx="304800" cy="140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2" idx="3"/>
              <a:endCxn id="12" idx="1"/>
            </p:cNvCxnSpPr>
            <p:nvPr/>
          </p:nvCxnSpPr>
          <p:spPr>
            <a:xfrm>
              <a:off x="1148556" y="2343944"/>
              <a:ext cx="304800" cy="2252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3" idx="3"/>
              <a:endCxn id="12" idx="1"/>
            </p:cNvCxnSpPr>
            <p:nvPr/>
          </p:nvCxnSpPr>
          <p:spPr>
            <a:xfrm flipV="1">
              <a:off x="1148556" y="2569164"/>
              <a:ext cx="304800" cy="1557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Down Arrow 98"/>
            <p:cNvSpPr/>
            <p:nvPr/>
          </p:nvSpPr>
          <p:spPr>
            <a:xfrm>
              <a:off x="3363406" y="1239044"/>
              <a:ext cx="76200" cy="22860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800"/>
            </a:p>
          </p:txBody>
        </p:sp>
        <p:sp>
          <p:nvSpPr>
            <p:cNvPr id="100" name="Down Arrow 99"/>
            <p:cNvSpPr/>
            <p:nvPr/>
          </p:nvSpPr>
          <p:spPr>
            <a:xfrm>
              <a:off x="3358356" y="2001044"/>
              <a:ext cx="76200" cy="30480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800"/>
            </a:p>
          </p:txBody>
        </p:sp>
        <p:sp>
          <p:nvSpPr>
            <p:cNvPr id="101" name="Right Arrow 100"/>
            <p:cNvSpPr/>
            <p:nvPr/>
          </p:nvSpPr>
          <p:spPr>
            <a:xfrm>
              <a:off x="2443955" y="1010444"/>
              <a:ext cx="514228" cy="8748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800"/>
            </a:p>
          </p:txBody>
        </p:sp>
        <p:sp>
          <p:nvSpPr>
            <p:cNvPr id="104" name="Right Arrow 103"/>
            <p:cNvSpPr/>
            <p:nvPr/>
          </p:nvSpPr>
          <p:spPr>
            <a:xfrm>
              <a:off x="2443956" y="1772444"/>
              <a:ext cx="457200" cy="68562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800"/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 rot="10800000">
              <a:off x="2443956" y="1239044"/>
              <a:ext cx="1524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ight Arrow 117"/>
            <p:cNvSpPr/>
            <p:nvPr/>
          </p:nvSpPr>
          <p:spPr>
            <a:xfrm>
              <a:off x="2520156" y="2534444"/>
              <a:ext cx="304800" cy="68562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800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2596356" y="1696244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Plus 121"/>
            <p:cNvSpPr/>
            <p:nvPr/>
          </p:nvSpPr>
          <p:spPr>
            <a:xfrm>
              <a:off x="3129756" y="2001044"/>
              <a:ext cx="152400" cy="152400"/>
            </a:xfrm>
            <a:prstGeom prst="mathPlus">
              <a:avLst>
                <a:gd name="adj1" fmla="val 1217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800"/>
            </a:p>
          </p:txBody>
        </p:sp>
        <p:sp>
          <p:nvSpPr>
            <p:cNvPr id="123" name="Minus 122"/>
            <p:cNvSpPr/>
            <p:nvPr/>
          </p:nvSpPr>
          <p:spPr>
            <a:xfrm flipV="1">
              <a:off x="2748756" y="1543844"/>
              <a:ext cx="152400" cy="45719"/>
            </a:xfrm>
            <a:prstGeom prst="mathMinu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50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161741" y="793133"/>
              <a:ext cx="842237" cy="23938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BCNCTKT</a:t>
              </a:r>
              <a:endParaRPr lang="vi-VN" sz="8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161741" y="1097933"/>
              <a:ext cx="842237" cy="239381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BCNCKT</a:t>
              </a:r>
              <a:endParaRPr lang="vi-VN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20356" y="2229644"/>
              <a:ext cx="923994" cy="23938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Chủ</a:t>
              </a:r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trương</a:t>
              </a:r>
              <a:endParaRPr lang="vi-VN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20356" y="2686844"/>
              <a:ext cx="923994" cy="239381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Thực</a:t>
              </a:r>
              <a:r>
                <a:rPr lang="en-US" b="1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hiện</a:t>
              </a:r>
              <a:endParaRPr lang="vi-V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Straight Arrow Connector 44"/>
            <p:cNvCxnSpPr>
              <a:stCxn id="124" idx="1"/>
              <a:endCxn id="6" idx="6"/>
            </p:cNvCxnSpPr>
            <p:nvPr/>
          </p:nvCxnSpPr>
          <p:spPr>
            <a:xfrm rot="10800000" flipV="1">
              <a:off x="3840792" y="912824"/>
              <a:ext cx="320949" cy="1089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5" idx="1"/>
              <a:endCxn id="6" idx="6"/>
            </p:cNvCxnSpPr>
            <p:nvPr/>
          </p:nvCxnSpPr>
          <p:spPr>
            <a:xfrm rot="10800000">
              <a:off x="3840792" y="1021733"/>
              <a:ext cx="320949" cy="1958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9" idx="6"/>
              <a:endCxn id="36" idx="1"/>
            </p:cNvCxnSpPr>
            <p:nvPr/>
          </p:nvCxnSpPr>
          <p:spPr>
            <a:xfrm flipV="1">
              <a:off x="3891755" y="2349335"/>
              <a:ext cx="228600" cy="2232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9" idx="6"/>
              <a:endCxn id="37" idx="1"/>
            </p:cNvCxnSpPr>
            <p:nvPr/>
          </p:nvCxnSpPr>
          <p:spPr>
            <a:xfrm>
              <a:off x="3891755" y="2572544"/>
              <a:ext cx="228600" cy="2339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9" idx="6"/>
              <a:endCxn id="36" idx="1"/>
            </p:cNvCxnSpPr>
            <p:nvPr/>
          </p:nvCxnSpPr>
          <p:spPr>
            <a:xfrm flipV="1">
              <a:off x="3891755" y="2349335"/>
              <a:ext cx="228600" cy="2232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56" y="172244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tư</a:t>
            </a:r>
            <a:endParaRPr lang="vi-VN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556" y="553244"/>
            <a:ext cx="411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3.1.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đích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105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756" y="858044"/>
            <a:ext cx="434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Sàng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lọc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lựa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khả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DA;</a:t>
            </a:r>
            <a:endParaRPr lang="vi-VN" sz="1000" b="1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khách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minh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bạch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lựa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lựa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chon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;</a:t>
            </a:r>
            <a:endParaRPr lang="vi-VN" sz="1000" b="1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cứ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ký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mua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sắm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khai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thá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vận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, v.v.)</a:t>
            </a:r>
            <a:endParaRPr lang="vi-VN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56" y="248444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3.2.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156" y="629444"/>
            <a:ext cx="3810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vi-VN" sz="1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a)  </a:t>
            </a:r>
            <a:r>
              <a:rPr lang="en-US" sz="11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Về</a:t>
            </a:r>
            <a:r>
              <a:rPr lang="en-US" sz="1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chuyên</a:t>
            </a:r>
            <a:r>
              <a:rPr lang="en-US" sz="1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môn</a:t>
            </a:r>
            <a:r>
              <a:rPr lang="en-US" sz="1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-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Không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thực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hiện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các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dự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án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“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tồi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-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Không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bỏ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qua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cơ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hội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đầu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tư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có</a:t>
            </a:r>
            <a:r>
              <a:rPr 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lợi</a:t>
            </a:r>
            <a:endParaRPr lang="vi-VN" sz="10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156" y="1543844"/>
            <a:ext cx="31242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vi-VN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b)  </a:t>
            </a:r>
            <a:r>
              <a:rPr lang="en-US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Về</a:t>
            </a:r>
            <a:r>
              <a:rPr lang="en-US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quản</a:t>
            </a:r>
            <a:r>
              <a:rPr lang="en-US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lý</a:t>
            </a:r>
            <a:r>
              <a:rPr lang="en-US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-   </a:t>
            </a:r>
            <a:r>
              <a:rPr lang="en-U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Đúng</a:t>
            </a:r>
            <a:r>
              <a:rPr 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luật</a:t>
            </a:r>
            <a:r>
              <a:rPr 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pháp</a:t>
            </a:r>
            <a:r>
              <a:rPr 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-   </a:t>
            </a:r>
            <a:r>
              <a:rPr lang="en-U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Đúng</a:t>
            </a:r>
            <a:r>
              <a:rPr 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thời</a:t>
            </a:r>
            <a:r>
              <a:rPr 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hạn</a:t>
            </a:r>
            <a:endParaRPr lang="en-US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vi-VN" sz="105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756" y="248444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3.3.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tư</a:t>
            </a:r>
            <a:endParaRPr lang="vi-VN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956" y="629444"/>
            <a:ext cx="42672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đinh</a:t>
            </a:r>
            <a:r>
              <a:rPr lang="en-US" sz="105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65037" lvl="1" indent="-2286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Phù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luật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quan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465037" lvl="1" indent="-2286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quyền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dự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án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465037" lvl="1" indent="-2286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chặt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chẽ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quản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môn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465037" lvl="1" indent="-2286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Huy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tối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xã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tham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định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216000" indent="-216000" algn="just">
              <a:spcBef>
                <a:spcPts val="600"/>
              </a:spcBef>
              <a:spcAft>
                <a:spcPts val="600"/>
              </a:spcAft>
            </a:pPr>
            <a:endParaRPr lang="vi-VN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756" y="248444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chức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đinh</a:t>
            </a:r>
            <a:endParaRPr lang="vi-VN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356" y="629444"/>
            <a:ext cx="3810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định</a:t>
            </a:r>
            <a:endParaRPr lang="en-US" sz="1100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Thuê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chuyên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thẩm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định</a:t>
            </a:r>
            <a:endParaRPr lang="en-US" sz="1100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Tham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cộng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đồng</a:t>
            </a:r>
            <a:endParaRPr lang="en-US" sz="1100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endParaRPr lang="vi-VN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556" y="2077244"/>
            <a:ext cx="41148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Mối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ưu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nhược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riêng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do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quyền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lựa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1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vi-VN" sz="10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2033</Words>
  <Application>Microsoft Office PowerPoint</Application>
  <PresentationFormat>Custom</PresentationFormat>
  <Paragraphs>196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  Mô hình thẩm định dự án đầu tư PPP</vt:lpstr>
      <vt:lpstr>6.2. Mô hình hoạt động của HĐTĐ dự án đầu tư PPP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Giang505E</cp:lastModifiedBy>
  <cp:revision>142</cp:revision>
  <dcterms:created xsi:type="dcterms:W3CDTF">2006-08-16T00:00:00Z</dcterms:created>
  <dcterms:modified xsi:type="dcterms:W3CDTF">2019-08-25T10:30:27Z</dcterms:modified>
</cp:coreProperties>
</file>